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5"/>
  </p:notesMasterIdLst>
  <p:sldIdLst>
    <p:sldId id="258" r:id="rId2"/>
    <p:sldId id="259" r:id="rId3"/>
    <p:sldId id="316" r:id="rId4"/>
    <p:sldId id="302" r:id="rId5"/>
    <p:sldId id="308" r:id="rId6"/>
    <p:sldId id="324" r:id="rId7"/>
    <p:sldId id="325" r:id="rId8"/>
    <p:sldId id="322" r:id="rId9"/>
    <p:sldId id="326" r:id="rId10"/>
    <p:sldId id="317" r:id="rId11"/>
    <p:sldId id="330" r:id="rId12"/>
    <p:sldId id="319" r:id="rId13"/>
    <p:sldId id="309" r:id="rId14"/>
    <p:sldId id="318" r:id="rId15"/>
    <p:sldId id="310" r:id="rId16"/>
    <p:sldId id="311" r:id="rId17"/>
    <p:sldId id="312" r:id="rId18"/>
    <p:sldId id="329" r:id="rId19"/>
    <p:sldId id="313" r:id="rId20"/>
    <p:sldId id="331" r:id="rId21"/>
    <p:sldId id="315" r:id="rId22"/>
    <p:sldId id="328" r:id="rId23"/>
    <p:sldId id="327" r:id="rId24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26"/>
    </p:embeddedFont>
    <p:embeddedFont>
      <p:font typeface="12롯데마트드림Medium" panose="02020603020101020101" pitchFamily="18" charset="-127"/>
      <p:regular r:id="rId27"/>
    </p:embeddedFont>
    <p:embeddedFont>
      <p:font typeface="12롯데마트행복Medium" panose="02020603020101020101" pitchFamily="18" charset="-127"/>
      <p:regular r:id="rId28"/>
    </p:embeddedFont>
    <p:embeddedFont>
      <p:font typeface="나눔손글씨 붓" panose="03060600000000000000" pitchFamily="66" charset="-127"/>
      <p:regular r:id="rId29"/>
    </p:embeddedFont>
    <p:embeddedFont>
      <p:font typeface="나눔손글씨 펜" panose="03040600000000000000" pitchFamily="66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재연" initials="박재" lastIdx="1" clrIdx="0">
    <p:extLst>
      <p:ext uri="{19B8F6BF-5375-455C-9EA6-DF929625EA0E}">
        <p15:presenceInfo xmlns:p15="http://schemas.microsoft.com/office/powerpoint/2012/main" userId="6db1f11e445561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CCD"/>
    <a:srgbClr val="876597"/>
    <a:srgbClr val="FFD966"/>
    <a:srgbClr val="FDF1A8"/>
    <a:srgbClr val="B2E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6" autoAdjust="0"/>
    <p:restoredTop sz="95842" autoAdjust="0"/>
  </p:normalViewPr>
  <p:slideViewPr>
    <p:cSldViewPr snapToGrid="0">
      <p:cViewPr varScale="1">
        <p:scale>
          <a:sx n="82" d="100"/>
          <a:sy n="82" d="100"/>
        </p:scale>
        <p:origin x="8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7ADA2-51E1-415B-80F1-0CD79AF8F9F2}" type="datetimeFigureOut">
              <a:rPr lang="ko-KR" altLang="en-US" smtClean="0"/>
              <a:t>2019-12-20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D82AB-BFEC-454F-AA39-CB27AFBDAD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111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2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2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46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7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8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2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6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4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4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9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3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4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ghtStudio/Sortographer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ick_figur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6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5948312" y="1958040"/>
            <a:ext cx="548320" cy="460109"/>
          </a:xfrm>
          <a:custGeom>
            <a:avLst/>
            <a:gdLst>
              <a:gd name="connsiteX0" fmla="*/ 407764 w 548320"/>
              <a:gd name="connsiteY0" fmla="*/ 0 h 460109"/>
              <a:gd name="connsiteX1" fmla="*/ 548320 w 548320"/>
              <a:gd name="connsiteY1" fmla="*/ 239371 h 460109"/>
              <a:gd name="connsiteX2" fmla="*/ 529633 w 548320"/>
              <a:gd name="connsiteY2" fmla="*/ 250344 h 460109"/>
              <a:gd name="connsiteX3" fmla="*/ 529945 w 548320"/>
              <a:gd name="connsiteY3" fmla="*/ 250577 h 460109"/>
              <a:gd name="connsiteX4" fmla="*/ 195818 w 548320"/>
              <a:gd name="connsiteY4" fmla="*/ 446769 h 460109"/>
              <a:gd name="connsiteX5" fmla="*/ 195820 w 548320"/>
              <a:gd name="connsiteY5" fmla="*/ 446771 h 460109"/>
              <a:gd name="connsiteX6" fmla="*/ 173102 w 548320"/>
              <a:gd name="connsiteY6" fmla="*/ 460109 h 460109"/>
              <a:gd name="connsiteX7" fmla="*/ 151276 w 548320"/>
              <a:gd name="connsiteY7" fmla="*/ 447126 h 460109"/>
              <a:gd name="connsiteX8" fmla="*/ 166870 w 548320"/>
              <a:gd name="connsiteY8" fmla="*/ 440374 h 460109"/>
              <a:gd name="connsiteX9" fmla="*/ 116070 w 548320"/>
              <a:gd name="connsiteY9" fmla="*/ 409218 h 460109"/>
              <a:gd name="connsiteX10" fmla="*/ 134273 w 548320"/>
              <a:gd name="connsiteY10" fmla="*/ 399592 h 460109"/>
              <a:gd name="connsiteX11" fmla="*/ 80637 w 548320"/>
              <a:gd name="connsiteY11" fmla="*/ 366908 h 460109"/>
              <a:gd name="connsiteX12" fmla="*/ 117160 w 548320"/>
              <a:gd name="connsiteY12" fmla="*/ 349613 h 460109"/>
              <a:gd name="connsiteX13" fmla="*/ 114213 w 548320"/>
              <a:gd name="connsiteY13" fmla="*/ 344594 h 460109"/>
              <a:gd name="connsiteX14" fmla="*/ 70640 w 548320"/>
              <a:gd name="connsiteY14" fmla="*/ 318672 h 460109"/>
              <a:gd name="connsiteX15" fmla="*/ 86232 w 548320"/>
              <a:gd name="connsiteY15" fmla="*/ 311920 h 460109"/>
              <a:gd name="connsiteX16" fmla="*/ 35433 w 548320"/>
              <a:gd name="connsiteY16" fmla="*/ 280765 h 460109"/>
              <a:gd name="connsiteX17" fmla="*/ 53636 w 548320"/>
              <a:gd name="connsiteY17" fmla="*/ 271138 h 460109"/>
              <a:gd name="connsiteX18" fmla="*/ 0 w 548320"/>
              <a:gd name="connsiteY18" fmla="*/ 238453 h 460109"/>
              <a:gd name="connsiteX19" fmla="*/ 40602 w 548320"/>
              <a:gd name="connsiteY19" fmla="*/ 219229 h 460109"/>
              <a:gd name="connsiteX20" fmla="*/ 39195 w 548320"/>
              <a:gd name="connsiteY20" fmla="*/ 216836 h 460109"/>
              <a:gd name="connsiteX21" fmla="*/ 109580 w 548320"/>
              <a:gd name="connsiteY21" fmla="*/ 175507 h 460109"/>
              <a:gd name="connsiteX22" fmla="*/ 109275 w 548320"/>
              <a:gd name="connsiteY22" fmla="*/ 175269 h 46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320" h="460109">
                <a:moveTo>
                  <a:pt x="407764" y="0"/>
                </a:moveTo>
                <a:lnTo>
                  <a:pt x="548320" y="239371"/>
                </a:lnTo>
                <a:lnTo>
                  <a:pt x="529633" y="250344"/>
                </a:lnTo>
                <a:lnTo>
                  <a:pt x="529945" y="250577"/>
                </a:lnTo>
                <a:lnTo>
                  <a:pt x="195818" y="446769"/>
                </a:lnTo>
                <a:lnTo>
                  <a:pt x="195820" y="446771"/>
                </a:lnTo>
                <a:lnTo>
                  <a:pt x="173102" y="460109"/>
                </a:lnTo>
                <a:lnTo>
                  <a:pt x="151276" y="447126"/>
                </a:lnTo>
                <a:lnTo>
                  <a:pt x="166870" y="440374"/>
                </a:lnTo>
                <a:lnTo>
                  <a:pt x="116070" y="409218"/>
                </a:lnTo>
                <a:lnTo>
                  <a:pt x="134273" y="399592"/>
                </a:lnTo>
                <a:lnTo>
                  <a:pt x="80637" y="366908"/>
                </a:lnTo>
                <a:lnTo>
                  <a:pt x="117160" y="349613"/>
                </a:lnTo>
                <a:lnTo>
                  <a:pt x="114213" y="344594"/>
                </a:lnTo>
                <a:lnTo>
                  <a:pt x="70640" y="318672"/>
                </a:lnTo>
                <a:lnTo>
                  <a:pt x="86232" y="311920"/>
                </a:lnTo>
                <a:lnTo>
                  <a:pt x="35433" y="280765"/>
                </a:lnTo>
                <a:lnTo>
                  <a:pt x="53636" y="271138"/>
                </a:lnTo>
                <a:lnTo>
                  <a:pt x="0" y="238453"/>
                </a:lnTo>
                <a:lnTo>
                  <a:pt x="40602" y="219229"/>
                </a:lnTo>
                <a:lnTo>
                  <a:pt x="39195" y="216836"/>
                </a:lnTo>
                <a:lnTo>
                  <a:pt x="109580" y="175507"/>
                </a:lnTo>
                <a:lnTo>
                  <a:pt x="109275" y="175269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8901" y="2195592"/>
            <a:ext cx="138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START~!!</a:t>
            </a:r>
            <a:endParaRPr lang="ko-KR" altLang="en-US" sz="2400" b="1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0622" y="835597"/>
            <a:ext cx="9063699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6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클라우드</a:t>
            </a:r>
            <a:r>
              <a:rPr lang="en-US" altLang="ko-KR" sz="6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6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컴퓨팅 </a:t>
            </a:r>
            <a:r>
              <a:rPr lang="en-US" altLang="ko-KR" sz="6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3</a:t>
            </a:r>
            <a:r>
              <a:rPr lang="ko-KR" altLang="en-US" sz="6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차 과제</a:t>
            </a:r>
            <a:endParaRPr lang="en-US" altLang="ko-KR" sz="6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인터넷 서비스 구현 및 시연</a:t>
            </a: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주제</a:t>
            </a: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Docker </a:t>
            </a:r>
            <a:r>
              <a:rPr lang="ko-KR" altLang="en-US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기반 클러스터링 서버 환경의</a:t>
            </a: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분석 사진첩 서비스</a:t>
            </a: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36993" y="2208094"/>
            <a:ext cx="2045414" cy="2441812"/>
            <a:chOff x="5133315" y="2214554"/>
            <a:chExt cx="2045414" cy="2441812"/>
          </a:xfrm>
        </p:grpSpPr>
        <p:grpSp>
          <p:nvGrpSpPr>
            <p:cNvPr id="25" name="그룹 24"/>
            <p:cNvGrpSpPr/>
            <p:nvPr/>
          </p:nvGrpSpPr>
          <p:grpSpPr>
            <a:xfrm>
              <a:off x="5133315" y="2214554"/>
              <a:ext cx="2045414" cy="2441812"/>
              <a:chOff x="2261118" y="2212521"/>
              <a:chExt cx="4814595" cy="5747655"/>
            </a:xfrm>
          </p:grpSpPr>
          <p:sp>
            <p:nvSpPr>
              <p:cNvPr id="26" name="자유형 25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  <p:sp>
            <p:nvSpPr>
              <p:cNvPr id="27" name="직사각형 4"/>
              <p:cNvSpPr/>
              <p:nvPr/>
            </p:nvSpPr>
            <p:spPr>
              <a:xfrm>
                <a:off x="2315346" y="2212521"/>
                <a:ext cx="4760367" cy="574765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DF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IT</a:t>
                </a:r>
                <a:r>
                  <a:rPr lang="ko-KR" alt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경영 </a:t>
                </a:r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2014316016</a:t>
                </a:r>
              </a:p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IT</a:t>
                </a:r>
                <a:r>
                  <a:rPr lang="ko-KR" alt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경영 </a:t>
                </a:r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2016314015</a:t>
                </a:r>
              </a:p>
              <a:p>
                <a:pPr algn="ctr"/>
                <a:r>
                  <a:rPr lang="ko-KR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설동민</a:t>
                </a:r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  <a:p>
                <a:pPr algn="ctr"/>
                <a:r>
                  <a:rPr lang="ko-KR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박재연</a:t>
                </a:r>
              </a:p>
            </p:txBody>
          </p:sp>
        </p:grpSp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5895496" y="2222499"/>
              <a:ext cx="529945" cy="391373"/>
            </a:xfrm>
            <a:custGeom>
              <a:avLst/>
              <a:gdLst>
                <a:gd name="connsiteX0" fmla="*/ 529945 w 529945"/>
                <a:gd name="connsiteY0" fmla="*/ 181841 h 391373"/>
                <a:gd name="connsiteX1" fmla="*/ 195819 w 529945"/>
                <a:gd name="connsiteY1" fmla="*/ 378033 h 391373"/>
                <a:gd name="connsiteX2" fmla="*/ 195820 w 529945"/>
                <a:gd name="connsiteY2" fmla="*/ 378035 h 391373"/>
                <a:gd name="connsiteX3" fmla="*/ 173102 w 529945"/>
                <a:gd name="connsiteY3" fmla="*/ 391373 h 391373"/>
                <a:gd name="connsiteX4" fmla="*/ 151277 w 529945"/>
                <a:gd name="connsiteY4" fmla="*/ 378390 h 391373"/>
                <a:gd name="connsiteX5" fmla="*/ 166870 w 529945"/>
                <a:gd name="connsiteY5" fmla="*/ 371638 h 391373"/>
                <a:gd name="connsiteX6" fmla="*/ 116070 w 529945"/>
                <a:gd name="connsiteY6" fmla="*/ 340482 h 391373"/>
                <a:gd name="connsiteX7" fmla="*/ 134273 w 529945"/>
                <a:gd name="connsiteY7" fmla="*/ 330856 h 391373"/>
                <a:gd name="connsiteX8" fmla="*/ 80637 w 529945"/>
                <a:gd name="connsiteY8" fmla="*/ 298172 h 391373"/>
                <a:gd name="connsiteX9" fmla="*/ 117160 w 529945"/>
                <a:gd name="connsiteY9" fmla="*/ 280877 h 391373"/>
                <a:gd name="connsiteX10" fmla="*/ 114213 w 529945"/>
                <a:gd name="connsiteY10" fmla="*/ 275858 h 391373"/>
                <a:gd name="connsiteX11" fmla="*/ 70640 w 529945"/>
                <a:gd name="connsiteY11" fmla="*/ 249936 h 391373"/>
                <a:gd name="connsiteX12" fmla="*/ 86233 w 529945"/>
                <a:gd name="connsiteY12" fmla="*/ 243184 h 391373"/>
                <a:gd name="connsiteX13" fmla="*/ 35433 w 529945"/>
                <a:gd name="connsiteY13" fmla="*/ 212029 h 391373"/>
                <a:gd name="connsiteX14" fmla="*/ 53637 w 529945"/>
                <a:gd name="connsiteY14" fmla="*/ 202402 h 391373"/>
                <a:gd name="connsiteX15" fmla="*/ 0 w 529945"/>
                <a:gd name="connsiteY15" fmla="*/ 169717 h 391373"/>
                <a:gd name="connsiteX16" fmla="*/ 40602 w 529945"/>
                <a:gd name="connsiteY16" fmla="*/ 150493 h 391373"/>
                <a:gd name="connsiteX17" fmla="*/ 39195 w 529945"/>
                <a:gd name="connsiteY17" fmla="*/ 148100 h 391373"/>
                <a:gd name="connsiteX18" fmla="*/ 291415 w 529945"/>
                <a:gd name="connsiteY18" fmla="*/ 0 h 391373"/>
                <a:gd name="connsiteX19" fmla="*/ 403285 w 529945"/>
                <a:gd name="connsiteY19" fmla="*/ 87039 h 391373"/>
                <a:gd name="connsiteX20" fmla="*/ 529945 w 529945"/>
                <a:gd name="connsiteY20" fmla="*/ 181841 h 39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9945" h="391373">
                  <a:moveTo>
                    <a:pt x="529945" y="181841"/>
                  </a:moveTo>
                  <a:lnTo>
                    <a:pt x="195819" y="378033"/>
                  </a:lnTo>
                  <a:lnTo>
                    <a:pt x="195820" y="378035"/>
                  </a:lnTo>
                  <a:lnTo>
                    <a:pt x="173102" y="391373"/>
                  </a:lnTo>
                  <a:lnTo>
                    <a:pt x="151277" y="378390"/>
                  </a:lnTo>
                  <a:lnTo>
                    <a:pt x="166870" y="371638"/>
                  </a:lnTo>
                  <a:lnTo>
                    <a:pt x="116070" y="340482"/>
                  </a:lnTo>
                  <a:lnTo>
                    <a:pt x="134273" y="330856"/>
                  </a:lnTo>
                  <a:lnTo>
                    <a:pt x="80637" y="298172"/>
                  </a:lnTo>
                  <a:lnTo>
                    <a:pt x="117160" y="280877"/>
                  </a:lnTo>
                  <a:lnTo>
                    <a:pt x="114213" y="275858"/>
                  </a:lnTo>
                  <a:lnTo>
                    <a:pt x="70640" y="249936"/>
                  </a:lnTo>
                  <a:lnTo>
                    <a:pt x="86233" y="243184"/>
                  </a:lnTo>
                  <a:lnTo>
                    <a:pt x="35433" y="212029"/>
                  </a:lnTo>
                  <a:lnTo>
                    <a:pt x="53637" y="202402"/>
                  </a:lnTo>
                  <a:lnTo>
                    <a:pt x="0" y="169717"/>
                  </a:lnTo>
                  <a:lnTo>
                    <a:pt x="40602" y="150493"/>
                  </a:lnTo>
                  <a:lnTo>
                    <a:pt x="39195" y="148100"/>
                  </a:lnTo>
                  <a:lnTo>
                    <a:pt x="291415" y="0"/>
                  </a:lnTo>
                  <a:lnTo>
                    <a:pt x="403285" y="87039"/>
                  </a:lnTo>
                  <a:lnTo>
                    <a:pt x="529945" y="181841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9BECB0-BC58-44D2-B655-D9D113F19D45}"/>
              </a:ext>
            </a:extLst>
          </p:cNvPr>
          <p:cNvSpPr/>
          <p:nvPr/>
        </p:nvSpPr>
        <p:spPr>
          <a:xfrm>
            <a:off x="7295595" y="6488668"/>
            <a:ext cx="4896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https://github.com/SightStudio/Sortographer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3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A63826-20C5-4F1B-AD07-9BE6820BC969}"/>
              </a:ext>
            </a:extLst>
          </p:cNvPr>
          <p:cNvGrpSpPr/>
          <p:nvPr/>
        </p:nvGrpSpPr>
        <p:grpSpPr>
          <a:xfrm>
            <a:off x="-1" y="783827"/>
            <a:ext cx="3134646" cy="1051050"/>
            <a:chOff x="4140086" y="716150"/>
            <a:chExt cx="3700931" cy="1051050"/>
          </a:xfrm>
        </p:grpSpPr>
        <p:sp>
          <p:nvSpPr>
            <p:cNvPr id="13" name="テキスト ボックス 3">
              <a:extLst>
                <a:ext uri="{FF2B5EF4-FFF2-40B4-BE49-F238E27FC236}">
                  <a16:creationId xmlns:a16="http://schemas.microsoft.com/office/drawing/2014/main" id="{1472E5AE-7E14-49F5-9FC5-2E7E91F68D42}"/>
                </a:ext>
              </a:extLst>
            </p:cNvPr>
            <p:cNvSpPr txBox="1"/>
            <p:nvPr/>
          </p:nvSpPr>
          <p:spPr>
            <a:xfrm>
              <a:off x="4185091" y="1120869"/>
              <a:ext cx="460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17" name="テキスト ボックス 6">
              <a:extLst>
                <a:ext uri="{FF2B5EF4-FFF2-40B4-BE49-F238E27FC236}">
                  <a16:creationId xmlns:a16="http://schemas.microsoft.com/office/drawing/2014/main" id="{ABC75B13-35F3-48E2-841C-C6B2F6764271}"/>
                </a:ext>
              </a:extLst>
            </p:cNvPr>
            <p:cNvSpPr txBox="1"/>
            <p:nvPr/>
          </p:nvSpPr>
          <p:spPr>
            <a:xfrm>
              <a:off x="4140086" y="1000683"/>
              <a:ext cx="33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8" name="テキスト ボックス 6">
              <a:extLst>
                <a:ext uri="{FF2B5EF4-FFF2-40B4-BE49-F238E27FC236}">
                  <a16:creationId xmlns:a16="http://schemas.microsoft.com/office/drawing/2014/main" id="{8D8D46E6-A786-4302-AE75-CCB0C0C7EA07}"/>
                </a:ext>
              </a:extLst>
            </p:cNvPr>
            <p:cNvSpPr txBox="1"/>
            <p:nvPr/>
          </p:nvSpPr>
          <p:spPr>
            <a:xfrm rot="10800000">
              <a:off x="7506309" y="716150"/>
              <a:ext cx="33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3E0DA293-9635-4238-BDA1-036198218F24}"/>
              </a:ext>
            </a:extLst>
          </p:cNvPr>
          <p:cNvSpPr txBox="1"/>
          <p:nvPr/>
        </p:nvSpPr>
        <p:spPr>
          <a:xfrm>
            <a:off x="38118" y="1106993"/>
            <a:ext cx="3096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ElastiCache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D337E4-5DCE-416F-A11D-08809AEDAAF6}"/>
              </a:ext>
            </a:extLst>
          </p:cNvPr>
          <p:cNvGrpSpPr/>
          <p:nvPr/>
        </p:nvGrpSpPr>
        <p:grpSpPr>
          <a:xfrm>
            <a:off x="10294591" y="1343502"/>
            <a:ext cx="1859291" cy="2775336"/>
            <a:chOff x="10332709" y="1039902"/>
            <a:chExt cx="1859291" cy="2775336"/>
          </a:xfrm>
        </p:grpSpPr>
        <p:pic>
          <p:nvPicPr>
            <p:cNvPr id="1026" name="Picture 2" descr="redis logo png 이미지 검색결과&quot;">
              <a:extLst>
                <a:ext uri="{FF2B5EF4-FFF2-40B4-BE49-F238E27FC236}">
                  <a16:creationId xmlns:a16="http://schemas.microsoft.com/office/drawing/2014/main" id="{F2335199-8E5A-4A70-9F3A-00081CBCC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1503" y="2920403"/>
              <a:ext cx="830497" cy="830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C6457C-7C83-4D0A-B5ED-C59C44F127AB}"/>
                </a:ext>
              </a:extLst>
            </p:cNvPr>
            <p:cNvGrpSpPr/>
            <p:nvPr/>
          </p:nvGrpSpPr>
          <p:grpSpPr>
            <a:xfrm>
              <a:off x="10332709" y="1039902"/>
              <a:ext cx="1859291" cy="1792798"/>
              <a:chOff x="7827794" y="1152475"/>
              <a:chExt cx="1859291" cy="179279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F90E4F6-EC1D-4E29-A7C5-3A29A689A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58" t="7192" r="6471" b="3564"/>
              <a:stretch/>
            </p:blipFill>
            <p:spPr>
              <a:xfrm>
                <a:off x="7988275" y="1152475"/>
                <a:ext cx="1538331" cy="1608132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AAC53B4-5528-4C57-916A-D3A6D84D3671}"/>
                  </a:ext>
                </a:extLst>
              </p:cNvPr>
              <p:cNvSpPr/>
              <p:nvPr/>
            </p:nvSpPr>
            <p:spPr>
              <a:xfrm>
                <a:off x="7827794" y="2575941"/>
                <a:ext cx="1859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  <a:cs typeface="Ebrima" panose="02000000000000000000" pitchFamily="2" charset="0"/>
                  </a:rPr>
                  <a:t>AWS</a:t>
                </a:r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  <a:cs typeface="Ebrima" panose="02000000000000000000" pitchFamily="2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  <a:cs typeface="Ebrima" panose="02000000000000000000" pitchFamily="2" charset="0"/>
                  </a:rPr>
                  <a:t>ElastiCache</a:t>
                </a:r>
                <a:endPara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endParaRPr>
              </a:p>
            </p:txBody>
          </p:sp>
        </p:grpSp>
        <p:pic>
          <p:nvPicPr>
            <p:cNvPr id="2050" name="Picture 2" descr="memcached에 대한 이미지 검색결과">
              <a:extLst>
                <a:ext uri="{FF2B5EF4-FFF2-40B4-BE49-F238E27FC236}">
                  <a16:creationId xmlns:a16="http://schemas.microsoft.com/office/drawing/2014/main" id="{FD6F9C5D-0AA1-45C8-AFE3-80E5E0C7B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6668" y="2920403"/>
              <a:ext cx="894835" cy="894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テキスト ボックス 3">
            <a:extLst>
              <a:ext uri="{FF2B5EF4-FFF2-40B4-BE49-F238E27FC236}">
                <a16:creationId xmlns:a16="http://schemas.microsoft.com/office/drawing/2014/main" id="{8A72E14F-32B6-4C32-AD62-29BF22F76CDF}"/>
              </a:ext>
            </a:extLst>
          </p:cNvPr>
          <p:cNvSpPr txBox="1"/>
          <p:nvPr/>
        </p:nvSpPr>
        <p:spPr>
          <a:xfrm>
            <a:off x="7700211" y="1004948"/>
            <a:ext cx="4529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접근이 잦은 데이터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휘발성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디스크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I/O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가 부담될 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9" name="テキスト ボックス 3">
            <a:extLst>
              <a:ext uri="{FF2B5EF4-FFF2-40B4-BE49-F238E27FC236}">
                <a16:creationId xmlns:a16="http://schemas.microsoft.com/office/drawing/2014/main" id="{FE0676F3-A5ED-42F0-8D7E-76A5C9592D81}"/>
              </a:ext>
            </a:extLst>
          </p:cNvPr>
          <p:cNvSpPr txBox="1"/>
          <p:nvPr/>
        </p:nvSpPr>
        <p:spPr>
          <a:xfrm>
            <a:off x="3211832" y="1245492"/>
            <a:ext cx="178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In-Memory DB</a:t>
            </a:r>
          </a:p>
        </p:txBody>
      </p:sp>
      <p:sp>
        <p:nvSpPr>
          <p:cNvPr id="20" name="テキスト ボックス 3">
            <a:extLst>
              <a:ext uri="{FF2B5EF4-FFF2-40B4-BE49-F238E27FC236}">
                <a16:creationId xmlns:a16="http://schemas.microsoft.com/office/drawing/2014/main" id="{18C3485A-E78B-4CE0-85D2-9085091C5621}"/>
              </a:ext>
            </a:extLst>
          </p:cNvPr>
          <p:cNvSpPr txBox="1"/>
          <p:nvPr/>
        </p:nvSpPr>
        <p:spPr>
          <a:xfrm>
            <a:off x="54139" y="1723952"/>
            <a:ext cx="514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는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와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memchached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지원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-&gt;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사용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</a:p>
        </p:txBody>
      </p:sp>
      <p:sp>
        <p:nvSpPr>
          <p:cNvPr id="21" name="テキスト ボックス 3">
            <a:extLst>
              <a:ext uri="{FF2B5EF4-FFF2-40B4-BE49-F238E27FC236}">
                <a16:creationId xmlns:a16="http://schemas.microsoft.com/office/drawing/2014/main" id="{FEA5C4C1-C4D4-4681-90E1-2C72E81EE2C0}"/>
              </a:ext>
            </a:extLst>
          </p:cNvPr>
          <p:cNvSpPr txBox="1"/>
          <p:nvPr/>
        </p:nvSpPr>
        <p:spPr>
          <a:xfrm>
            <a:off x="141746" y="2093284"/>
            <a:ext cx="59542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109538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&lt; key, value 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형식의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NoSQL</a:t>
            </a:r>
          </a:p>
          <a:p>
            <a:pPr marL="285750" indent="-109538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데이터는 디스크가 아닌 메모리에 저장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백업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덤프는 디스크에 저장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</a:t>
            </a:r>
          </a:p>
          <a:p>
            <a:pPr marL="285750" indent="-109538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어플리케이션에서는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Spring-data-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구현체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: lettuce)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ABC664-FF0F-46F8-8E51-132EE8D2D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3" y="3422233"/>
            <a:ext cx="3998798" cy="3435767"/>
          </a:xfrm>
          <a:prstGeom prst="rect">
            <a:avLst/>
          </a:prstGeom>
        </p:spPr>
      </p:pic>
      <p:sp>
        <p:nvSpPr>
          <p:cNvPr id="22" name="テキスト ボックス 3">
            <a:extLst>
              <a:ext uri="{FF2B5EF4-FFF2-40B4-BE49-F238E27FC236}">
                <a16:creationId xmlns:a16="http://schemas.microsoft.com/office/drawing/2014/main" id="{A6C121AF-5CBC-4ABA-8F35-A6AE977D3A13}"/>
              </a:ext>
            </a:extLst>
          </p:cNvPr>
          <p:cNvSpPr txBox="1"/>
          <p:nvPr/>
        </p:nvSpPr>
        <p:spPr>
          <a:xfrm>
            <a:off x="4122600" y="3422233"/>
            <a:ext cx="60400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특징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메모리에 공간이 부족하면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LRU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알고리즘으로 제거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데이터 타입에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Expire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속성이 있어서 데이터의 수명을 정할 수 있음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EF5DC7-4FB8-4253-9F13-8BF525A01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274" y="4991787"/>
            <a:ext cx="5231434" cy="18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7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A63826-20C5-4F1B-AD07-9BE6820BC969}"/>
              </a:ext>
            </a:extLst>
          </p:cNvPr>
          <p:cNvGrpSpPr/>
          <p:nvPr/>
        </p:nvGrpSpPr>
        <p:grpSpPr>
          <a:xfrm>
            <a:off x="-1" y="823631"/>
            <a:ext cx="2478219" cy="1011246"/>
            <a:chOff x="4140086" y="755954"/>
            <a:chExt cx="2925918" cy="1011246"/>
          </a:xfrm>
        </p:grpSpPr>
        <p:sp>
          <p:nvSpPr>
            <p:cNvPr id="13" name="テキスト ボックス 3">
              <a:extLst>
                <a:ext uri="{FF2B5EF4-FFF2-40B4-BE49-F238E27FC236}">
                  <a16:creationId xmlns:a16="http://schemas.microsoft.com/office/drawing/2014/main" id="{1472E5AE-7E14-49F5-9FC5-2E7E91F68D42}"/>
                </a:ext>
              </a:extLst>
            </p:cNvPr>
            <p:cNvSpPr txBox="1"/>
            <p:nvPr/>
          </p:nvSpPr>
          <p:spPr>
            <a:xfrm>
              <a:off x="4185091" y="1120869"/>
              <a:ext cx="460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17" name="テキスト ボックス 6">
              <a:extLst>
                <a:ext uri="{FF2B5EF4-FFF2-40B4-BE49-F238E27FC236}">
                  <a16:creationId xmlns:a16="http://schemas.microsoft.com/office/drawing/2014/main" id="{ABC75B13-35F3-48E2-841C-C6B2F6764271}"/>
                </a:ext>
              </a:extLst>
            </p:cNvPr>
            <p:cNvSpPr txBox="1"/>
            <p:nvPr/>
          </p:nvSpPr>
          <p:spPr>
            <a:xfrm>
              <a:off x="4140086" y="1000683"/>
              <a:ext cx="33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8" name="テキスト ボックス 6">
              <a:extLst>
                <a:ext uri="{FF2B5EF4-FFF2-40B4-BE49-F238E27FC236}">
                  <a16:creationId xmlns:a16="http://schemas.microsoft.com/office/drawing/2014/main" id="{8D8D46E6-A786-4302-AE75-CCB0C0C7EA07}"/>
                </a:ext>
              </a:extLst>
            </p:cNvPr>
            <p:cNvSpPr txBox="1"/>
            <p:nvPr/>
          </p:nvSpPr>
          <p:spPr>
            <a:xfrm rot="10800000">
              <a:off x="6731296" y="755954"/>
              <a:ext cx="33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3E0DA293-9635-4238-BDA1-036198218F24}"/>
              </a:ext>
            </a:extLst>
          </p:cNvPr>
          <p:cNvSpPr txBox="1"/>
          <p:nvPr/>
        </p:nvSpPr>
        <p:spPr>
          <a:xfrm>
            <a:off x="191368" y="1129915"/>
            <a:ext cx="209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프론트 엔드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757F1B-873E-4B95-8E4E-361CFC735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56" r="893"/>
          <a:stretch/>
        </p:blipFill>
        <p:spPr>
          <a:xfrm>
            <a:off x="7715397" y="1022464"/>
            <a:ext cx="4476603" cy="3609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27782D-5D39-4AD1-846E-865604D31CB7}"/>
              </a:ext>
            </a:extLst>
          </p:cNvPr>
          <p:cNvSpPr txBox="1"/>
          <p:nvPr/>
        </p:nvSpPr>
        <p:spPr>
          <a:xfrm>
            <a:off x="9692982" y="1545414"/>
            <a:ext cx="37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(1)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56CD8-527C-4ACE-90D6-C60FC5C8C179}"/>
              </a:ext>
            </a:extLst>
          </p:cNvPr>
          <p:cNvSpPr txBox="1"/>
          <p:nvPr/>
        </p:nvSpPr>
        <p:spPr>
          <a:xfrm>
            <a:off x="11449592" y="2146028"/>
            <a:ext cx="37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(3)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FFF23D-7240-45A2-BD28-8BEF15ABD5AA}"/>
              </a:ext>
            </a:extLst>
          </p:cNvPr>
          <p:cNvSpPr txBox="1"/>
          <p:nvPr/>
        </p:nvSpPr>
        <p:spPr>
          <a:xfrm>
            <a:off x="9953698" y="3372018"/>
            <a:ext cx="37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(2)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4EE6FA-FEC8-4D39-A59E-FD757022D370}"/>
              </a:ext>
            </a:extLst>
          </p:cNvPr>
          <p:cNvSpPr txBox="1"/>
          <p:nvPr/>
        </p:nvSpPr>
        <p:spPr>
          <a:xfrm>
            <a:off x="7715397" y="4724925"/>
            <a:ext cx="39953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Route 53</a:t>
            </a:r>
          </a:p>
          <a:p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(1) www.sortographer.cf</a:t>
            </a:r>
          </a:p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(2) www.app-sortographer.cf</a:t>
            </a:r>
          </a:p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(3) www.server-sortographer.cf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FCFF4-3194-4008-A6AB-84B7C1F6B042}"/>
              </a:ext>
            </a:extLst>
          </p:cNvPr>
          <p:cNvSpPr txBox="1"/>
          <p:nvPr/>
        </p:nvSpPr>
        <p:spPr>
          <a:xfrm>
            <a:off x="38118" y="1730529"/>
            <a:ext cx="75328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- 1. S3 </a:t>
            </a:r>
            <a:r>
              <a:rPr lang="ko-KR" altLang="en-US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정적 웹 호스팅 사용</a:t>
            </a:r>
            <a:endParaRPr lang="en-US" altLang="ko-KR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View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단은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SPA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형태의 단독 웹페이지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/>
            <a:r>
              <a:rPr lang="en-US" altLang="ko-KR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- 2. </a:t>
            </a:r>
            <a:r>
              <a:rPr lang="ko-KR" altLang="en-US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웹서버 대용으로 </a:t>
            </a:r>
            <a:r>
              <a:rPr lang="en-US" altLang="ko-KR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CloudFront</a:t>
            </a:r>
            <a:r>
              <a:rPr lang="ko-KR" altLang="en-US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사용  </a:t>
            </a:r>
            <a:r>
              <a:rPr lang="en-US" altLang="ko-KR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[ </a:t>
            </a:r>
            <a:r>
              <a:rPr lang="ko-KR" altLang="en-US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웹 </a:t>
            </a:r>
            <a:r>
              <a:rPr lang="ko-KR" altLang="en-US" b="1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캐싱</a:t>
            </a:r>
            <a:r>
              <a:rPr lang="ko-KR" altLang="en-US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+ </a:t>
            </a:r>
            <a:r>
              <a:rPr lang="ko-KR" altLang="en-US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프록시 </a:t>
            </a:r>
            <a:r>
              <a:rPr lang="en-US" altLang="ko-KR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]</a:t>
            </a:r>
          </a:p>
          <a:p>
            <a:pPr marL="265113" indent="-88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S3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에서는 </a:t>
            </a: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GET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제외한 나머지 </a:t>
            </a: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HTTP Request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할 수 없음</a:t>
            </a:r>
            <a:endParaRPr lang="en-US" altLang="ko-KR" sz="1600" dirty="0">
              <a:solidFill>
                <a:prstClr val="black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65113" indent="-88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S3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 호스팅한 페이지를 </a:t>
            </a: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CDN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 </a:t>
            </a:r>
            <a:r>
              <a:rPr lang="ko-KR" altLang="en-US" sz="1600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캐싱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-&gt; CDN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 서버로 리버스 프록시</a:t>
            </a:r>
            <a:endParaRPr lang="en-US" altLang="ko-KR" sz="1600" dirty="0">
              <a:solidFill>
                <a:prstClr val="black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F49034-F8A1-4253-BFA5-5624884E0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27"/>
          <a:stretch/>
        </p:blipFill>
        <p:spPr>
          <a:xfrm>
            <a:off x="-1" y="4153014"/>
            <a:ext cx="6254023" cy="186636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254363-5EE4-4D76-BF56-ECC8D65A66BC}"/>
              </a:ext>
            </a:extLst>
          </p:cNvPr>
          <p:cNvSpPr/>
          <p:nvPr/>
        </p:nvSpPr>
        <p:spPr>
          <a:xfrm>
            <a:off x="20661" y="6019380"/>
            <a:ext cx="56634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ㄴ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 CDN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상에서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</a:t>
            </a:r>
            <a:r>
              <a:rPr lang="en-US" altLang="ko-KR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api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/*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이하의 모든 요청은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REST API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서버로 전달  </a:t>
            </a:r>
          </a:p>
        </p:txBody>
      </p:sp>
    </p:spTree>
    <p:extLst>
      <p:ext uri="{BB962C8B-B14F-4D97-AF65-F5344CB8AC3E}">
        <p14:creationId xmlns:p14="http://schemas.microsoft.com/office/powerpoint/2010/main" val="175659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03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내용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6E0186-D9B5-4453-A416-7EEF64B361B9}"/>
              </a:ext>
            </a:extLst>
          </p:cNvPr>
          <p:cNvSpPr txBox="1"/>
          <p:nvPr/>
        </p:nvSpPr>
        <p:spPr>
          <a:xfrm>
            <a:off x="0" y="1128999"/>
            <a:ext cx="2045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서비스</a:t>
            </a:r>
            <a:r>
              <a:rPr lang="en-US" altLang="ko-KR" b="1" dirty="0"/>
              <a:t> </a:t>
            </a:r>
            <a:r>
              <a:rPr lang="ko-KR" altLang="en-US" b="1" dirty="0"/>
              <a:t>실제 화면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시연 예정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91B945-9A24-4131-B56C-99235F9B0A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9" y="2168074"/>
            <a:ext cx="5918598" cy="35844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8F898A-9A12-4D3E-9503-44014FD66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82" y="2168074"/>
            <a:ext cx="5918589" cy="35844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7B383C-C472-427A-915B-09E9F441C7A6}"/>
              </a:ext>
            </a:extLst>
          </p:cNvPr>
          <p:cNvSpPr/>
          <p:nvPr/>
        </p:nvSpPr>
        <p:spPr>
          <a:xfrm>
            <a:off x="2156345" y="5934953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이미지 조회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649158-4C5E-4192-9697-0B0B3289B345}"/>
              </a:ext>
            </a:extLst>
          </p:cNvPr>
          <p:cNvSpPr/>
          <p:nvPr/>
        </p:nvSpPr>
        <p:spPr>
          <a:xfrm>
            <a:off x="8615073" y="5934953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이미지 분석</a:t>
            </a:r>
          </a:p>
        </p:txBody>
      </p:sp>
    </p:spTree>
    <p:extLst>
      <p:ext uri="{BB962C8B-B14F-4D97-AF65-F5344CB8AC3E}">
        <p14:creationId xmlns:p14="http://schemas.microsoft.com/office/powerpoint/2010/main" val="329171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754C2E-646A-4947-BC34-26C385E0D82D}"/>
              </a:ext>
            </a:extLst>
          </p:cNvPr>
          <p:cNvSpPr/>
          <p:nvPr/>
        </p:nvSpPr>
        <p:spPr>
          <a:xfrm>
            <a:off x="3002279" y="1736124"/>
            <a:ext cx="6187441" cy="5121876"/>
          </a:xfrm>
          <a:prstGeom prst="rect">
            <a:avLst/>
          </a:prstGeom>
          <a:solidFill>
            <a:schemeClr val="bg1"/>
          </a:solidFill>
          <a:ln w="38100"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03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내용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B3B70661-69E5-4F17-A299-D0F1C8DD056A}"/>
              </a:ext>
            </a:extLst>
          </p:cNvPr>
          <p:cNvSpPr txBox="1"/>
          <p:nvPr/>
        </p:nvSpPr>
        <p:spPr>
          <a:xfrm>
            <a:off x="2409666" y="1120870"/>
            <a:ext cx="7372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Sortographer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이미지 분류 사진첩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2" name="テキスト ボックス 6">
            <a:extLst>
              <a:ext uri="{FF2B5EF4-FFF2-40B4-BE49-F238E27FC236}">
                <a16:creationId xmlns:a16="http://schemas.microsoft.com/office/drawing/2014/main" id="{81B2DAFD-A895-40C6-B9FA-09A5432A5544}"/>
              </a:ext>
            </a:extLst>
          </p:cNvPr>
          <p:cNvSpPr txBox="1"/>
          <p:nvPr/>
        </p:nvSpPr>
        <p:spPr>
          <a:xfrm>
            <a:off x="2859831" y="1015828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3" name="テキスト ボックス 6">
            <a:extLst>
              <a:ext uri="{FF2B5EF4-FFF2-40B4-BE49-F238E27FC236}">
                <a16:creationId xmlns:a16="http://schemas.microsoft.com/office/drawing/2014/main" id="{3AB7DA23-7CCA-4930-8518-A9E77E27A7CD}"/>
              </a:ext>
            </a:extLst>
          </p:cNvPr>
          <p:cNvSpPr txBox="1"/>
          <p:nvPr/>
        </p:nvSpPr>
        <p:spPr>
          <a:xfrm rot="10800000">
            <a:off x="9009783" y="813461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C6C2FD-FF24-4312-A485-8F8E4950EE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5950" y="2411892"/>
            <a:ext cx="554263" cy="7824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E61C04-EC22-4CB2-BFA6-7487ADD9EE0E}"/>
              </a:ext>
            </a:extLst>
          </p:cNvPr>
          <p:cNvSpPr txBox="1"/>
          <p:nvPr/>
        </p:nvSpPr>
        <p:spPr>
          <a:xfrm>
            <a:off x="3282719" y="3193340"/>
            <a:ext cx="720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FE7D188-EFA1-42B0-9F34-3394B9A2C4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5950" y="4430547"/>
            <a:ext cx="554263" cy="7824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E22FDE-E9A9-45FE-8E5E-947022910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36064" y="3106454"/>
            <a:ext cx="554263" cy="7824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4D8762-52BD-4EFC-A6E1-D0530921966B}"/>
              </a:ext>
            </a:extLst>
          </p:cNvPr>
          <p:cNvSpPr txBox="1"/>
          <p:nvPr/>
        </p:nvSpPr>
        <p:spPr>
          <a:xfrm>
            <a:off x="7791503" y="3888888"/>
            <a:ext cx="158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관리자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91A4E9-AF79-41BF-930B-F7B8981641A6}"/>
              </a:ext>
            </a:extLst>
          </p:cNvPr>
          <p:cNvSpPr/>
          <p:nvPr/>
        </p:nvSpPr>
        <p:spPr>
          <a:xfrm>
            <a:off x="4337412" y="1839072"/>
            <a:ext cx="3584565" cy="495086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CC89B-FE68-4290-8CC3-05586C12C0E1}"/>
              </a:ext>
            </a:extLst>
          </p:cNvPr>
          <p:cNvSpPr txBox="1"/>
          <p:nvPr/>
        </p:nvSpPr>
        <p:spPr>
          <a:xfrm>
            <a:off x="5330381" y="1786241"/>
            <a:ext cx="1757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Sortographer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042D95D-D8DA-4BAB-AAC4-FED90C12FCE8}"/>
              </a:ext>
            </a:extLst>
          </p:cNvPr>
          <p:cNvSpPr/>
          <p:nvPr/>
        </p:nvSpPr>
        <p:spPr>
          <a:xfrm>
            <a:off x="5094103" y="2335995"/>
            <a:ext cx="1197392" cy="4671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40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업로드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574AF1-3AA4-4D29-87AB-6740EA2001F2}"/>
              </a:ext>
            </a:extLst>
          </p:cNvPr>
          <p:cNvSpPr/>
          <p:nvPr/>
        </p:nvSpPr>
        <p:spPr>
          <a:xfrm>
            <a:off x="5105261" y="3053124"/>
            <a:ext cx="1197392" cy="4671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40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조회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B3274BA-0134-4DDE-A0FD-1F4A969D4D12}"/>
              </a:ext>
            </a:extLst>
          </p:cNvPr>
          <p:cNvSpPr/>
          <p:nvPr/>
        </p:nvSpPr>
        <p:spPr>
          <a:xfrm>
            <a:off x="5105261" y="3767387"/>
            <a:ext cx="1197392" cy="4671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호스팅 </a:t>
            </a:r>
            <a:r>
              <a:rPr lang="en-US" altLang="ko-KR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private</a:t>
            </a:r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화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342C6F-F2A6-4FA4-901D-20626B1B62BD}"/>
              </a:ext>
            </a:extLst>
          </p:cNvPr>
          <p:cNvSpPr/>
          <p:nvPr/>
        </p:nvSpPr>
        <p:spPr>
          <a:xfrm>
            <a:off x="5105261" y="4481149"/>
            <a:ext cx="1197392" cy="4671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호스팅 </a:t>
            </a:r>
            <a:r>
              <a:rPr lang="en-US" altLang="ko-KR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URL </a:t>
            </a:r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제공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11B3765-B615-4E9A-83F6-4AFFE6BC22EF}"/>
              </a:ext>
            </a:extLst>
          </p:cNvPr>
          <p:cNvSpPr/>
          <p:nvPr/>
        </p:nvSpPr>
        <p:spPr>
          <a:xfrm>
            <a:off x="5094103" y="5192519"/>
            <a:ext cx="1197392" cy="5014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URL API 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조회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A11F1E-6162-4BC8-B30B-718A84F62C3A}"/>
              </a:ext>
            </a:extLst>
          </p:cNvPr>
          <p:cNvSpPr/>
          <p:nvPr/>
        </p:nvSpPr>
        <p:spPr>
          <a:xfrm>
            <a:off x="5081735" y="5934953"/>
            <a:ext cx="1197392" cy="4671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API-KEY </a:t>
            </a:r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지급</a:t>
            </a:r>
            <a:endParaRPr lang="en-US" altLang="ko-KR" sz="140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F230DFE-FCCA-404C-BCAE-A6055DF9A241}"/>
              </a:ext>
            </a:extLst>
          </p:cNvPr>
          <p:cNvSpPr/>
          <p:nvPr/>
        </p:nvSpPr>
        <p:spPr>
          <a:xfrm>
            <a:off x="6677657" y="2867402"/>
            <a:ext cx="1113846" cy="43452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로그인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557B5E-C535-408E-8CC1-EE29D3C9FD8D}"/>
              </a:ext>
            </a:extLst>
          </p:cNvPr>
          <p:cNvSpPr txBox="1"/>
          <p:nvPr/>
        </p:nvSpPr>
        <p:spPr>
          <a:xfrm>
            <a:off x="2943577" y="5192519"/>
            <a:ext cx="158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서드 파티 서비스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D320D4C-5767-4FBD-910F-436C1EBB6E79}"/>
              </a:ext>
            </a:extLst>
          </p:cNvPr>
          <p:cNvCxnSpPr>
            <a:stCxn id="14" idx="3"/>
            <a:endCxn id="21" idx="2"/>
          </p:cNvCxnSpPr>
          <p:nvPr/>
        </p:nvCxnSpPr>
        <p:spPr>
          <a:xfrm flipV="1">
            <a:off x="3920213" y="2569552"/>
            <a:ext cx="1173890" cy="233557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A4F424A-C748-41D3-827B-C21BBB238FB5}"/>
              </a:ext>
            </a:extLst>
          </p:cNvPr>
          <p:cNvCxnSpPr>
            <a:stCxn id="14" idx="3"/>
            <a:endCxn id="22" idx="2"/>
          </p:cNvCxnSpPr>
          <p:nvPr/>
        </p:nvCxnSpPr>
        <p:spPr>
          <a:xfrm>
            <a:off x="3920213" y="2803109"/>
            <a:ext cx="1185048" cy="48357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48750F4-4B4C-4902-98C7-453BBD22ABC3}"/>
              </a:ext>
            </a:extLst>
          </p:cNvPr>
          <p:cNvCxnSpPr>
            <a:stCxn id="14" idx="3"/>
            <a:endCxn id="23" idx="2"/>
          </p:cNvCxnSpPr>
          <p:nvPr/>
        </p:nvCxnSpPr>
        <p:spPr>
          <a:xfrm>
            <a:off x="3920213" y="2803109"/>
            <a:ext cx="1185048" cy="11978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912F21F-5100-4C43-86CF-2EDBADF96D68}"/>
              </a:ext>
            </a:extLst>
          </p:cNvPr>
          <p:cNvCxnSpPr>
            <a:cxnSpLocks/>
            <a:stCxn id="17" idx="1"/>
            <a:endCxn id="24" idx="6"/>
          </p:cNvCxnSpPr>
          <p:nvPr/>
        </p:nvCxnSpPr>
        <p:spPr>
          <a:xfrm flipH="1">
            <a:off x="6302653" y="3497671"/>
            <a:ext cx="2033411" cy="1217035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3C82520-353D-4987-A175-83ACD54DF074}"/>
              </a:ext>
            </a:extLst>
          </p:cNvPr>
          <p:cNvCxnSpPr>
            <a:stCxn id="24" idx="2"/>
            <a:endCxn id="14" idx="3"/>
          </p:cNvCxnSpPr>
          <p:nvPr/>
        </p:nvCxnSpPr>
        <p:spPr>
          <a:xfrm flipH="1" flipV="1">
            <a:off x="3920213" y="2803109"/>
            <a:ext cx="1185048" cy="1911597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9F1C02E-9FC9-498F-9F5D-F00D1CDB3B6C}"/>
              </a:ext>
            </a:extLst>
          </p:cNvPr>
          <p:cNvCxnSpPr>
            <a:stCxn id="16" idx="3"/>
            <a:endCxn id="25" idx="2"/>
          </p:cNvCxnSpPr>
          <p:nvPr/>
        </p:nvCxnSpPr>
        <p:spPr>
          <a:xfrm>
            <a:off x="3920213" y="4821764"/>
            <a:ext cx="1173890" cy="621462"/>
          </a:xfrm>
          <a:prstGeom prst="straightConnector1">
            <a:avLst/>
          </a:prstGeom>
          <a:ln w="12700">
            <a:solidFill>
              <a:srgbClr val="FFD9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6347BA5-BA40-4215-907B-3D7B0A3A7CF4}"/>
              </a:ext>
            </a:extLst>
          </p:cNvPr>
          <p:cNvCxnSpPr>
            <a:stCxn id="17" idx="1"/>
            <a:endCxn id="26" idx="6"/>
          </p:cNvCxnSpPr>
          <p:nvPr/>
        </p:nvCxnSpPr>
        <p:spPr>
          <a:xfrm flipH="1">
            <a:off x="6279127" y="3497671"/>
            <a:ext cx="2056937" cy="2670839"/>
          </a:xfrm>
          <a:prstGeom prst="straightConnector1">
            <a:avLst/>
          </a:prstGeom>
          <a:ln w="127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2E0CA41-D877-41A7-BF16-9460D74E37A8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6291495" y="2569552"/>
            <a:ext cx="386162" cy="515111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46983ED-4ADF-4D29-839D-B4D6BEB7B9FE}"/>
              </a:ext>
            </a:extLst>
          </p:cNvPr>
          <p:cNvCxnSpPr>
            <a:stCxn id="22" idx="6"/>
            <a:endCxn id="41" idx="2"/>
          </p:cNvCxnSpPr>
          <p:nvPr/>
        </p:nvCxnSpPr>
        <p:spPr>
          <a:xfrm flipV="1">
            <a:off x="6302653" y="3084663"/>
            <a:ext cx="375004" cy="202018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BBD016B-1CB2-489B-AEF5-77FCF6F1132C}"/>
              </a:ext>
            </a:extLst>
          </p:cNvPr>
          <p:cNvSpPr txBox="1"/>
          <p:nvPr/>
        </p:nvSpPr>
        <p:spPr>
          <a:xfrm rot="3051016">
            <a:off x="6121838" y="2574719"/>
            <a:ext cx="91723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030A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&lt;&lt;include&gt;&gt;</a:t>
            </a:r>
            <a:endParaRPr lang="ko-KR" altLang="en-US" sz="1100" dirty="0">
              <a:solidFill>
                <a:srgbClr val="7030A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28E617-D7A9-4227-822C-32B78B701369}"/>
              </a:ext>
            </a:extLst>
          </p:cNvPr>
          <p:cNvSpPr txBox="1"/>
          <p:nvPr/>
        </p:nvSpPr>
        <p:spPr>
          <a:xfrm rot="20020774">
            <a:off x="6076961" y="3180318"/>
            <a:ext cx="98309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&lt;&lt;include&gt;&gt;</a:t>
            </a:r>
            <a:endParaRPr lang="ko-KR" altLang="en-US" sz="1200" dirty="0">
              <a:solidFill>
                <a:srgbClr val="7030A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03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연동 시나리오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400" kern="0" dirty="0">
                <a:ln w="3175">
                  <a:noFill/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sz="1400" kern="0" dirty="0">
                <a:ln w="3175">
                  <a:noFill/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시퀀스 다이어그램 </a:t>
            </a:r>
            <a:r>
              <a:rPr lang="en-US" altLang="ko-KR" sz="1400" kern="0" dirty="0">
                <a:ln w="3175">
                  <a:noFill/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</a:t>
            </a:r>
            <a:endParaRPr lang="en-US" altLang="ko-KR" sz="1200" kern="0" dirty="0">
              <a:ln w="3175">
                <a:noFill/>
              </a:ln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1CD1F36-BCD6-43AB-AAD8-B9B8665D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14" y="1010541"/>
            <a:ext cx="8493643" cy="58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0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04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추진 일정 계획과 진행 실적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D81C734-13AB-436B-B776-3635EEEFAF8C}"/>
              </a:ext>
            </a:extLst>
          </p:cNvPr>
          <p:cNvGrpSpPr/>
          <p:nvPr/>
        </p:nvGrpSpPr>
        <p:grpSpPr>
          <a:xfrm>
            <a:off x="1488669" y="1128999"/>
            <a:ext cx="8812215" cy="5483225"/>
            <a:chOff x="38090" y="1128999"/>
            <a:chExt cx="8812215" cy="5483225"/>
          </a:xfrm>
        </p:grpSpPr>
        <p:sp>
          <p:nvSpPr>
            <p:cNvPr id="67" name="Rectangle 114">
              <a:extLst>
                <a:ext uri="{FF2B5EF4-FFF2-40B4-BE49-F238E27FC236}">
                  <a16:creationId xmlns:a16="http://schemas.microsoft.com/office/drawing/2014/main" id="{689BDB5A-546C-41BA-9F02-2C4FD73E0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8" y="3681698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"/>
              <a:r>
                <a:rPr lang="en-US" altLang="en-US" sz="1600" dirty="0">
                  <a:solidFill>
                    <a:srgbClr val="969696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8" name="Rectangle 113">
              <a:extLst>
                <a:ext uri="{FF2B5EF4-FFF2-40B4-BE49-F238E27FC236}">
                  <a16:creationId xmlns:a16="http://schemas.microsoft.com/office/drawing/2014/main" id="{9FE3852B-D3AD-4118-A18B-8E0DD7426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9" y="368169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30</a:t>
              </a:r>
              <a:endParaRPr lang="en-US" altLang="en-US" sz="1600" dirty="0"/>
            </a:p>
          </p:txBody>
        </p:sp>
        <p:sp>
          <p:nvSpPr>
            <p:cNvPr id="69" name="Rectangle 112">
              <a:extLst>
                <a:ext uri="{FF2B5EF4-FFF2-40B4-BE49-F238E27FC236}">
                  <a16:creationId xmlns:a16="http://schemas.microsoft.com/office/drawing/2014/main" id="{AD0A00AB-B210-4722-BD79-758F65FA4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3" y="3681698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29</a:t>
              </a:r>
              <a:endParaRPr lang="en-US" altLang="en-US" sz="1600" dirty="0"/>
            </a:p>
          </p:txBody>
        </p:sp>
        <p:sp>
          <p:nvSpPr>
            <p:cNvPr id="70" name="Rectangle 111">
              <a:extLst>
                <a:ext uri="{FF2B5EF4-FFF2-40B4-BE49-F238E27FC236}">
                  <a16:creationId xmlns:a16="http://schemas.microsoft.com/office/drawing/2014/main" id="{E893829A-C30B-4322-8DB2-D4EE21DFB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4" y="368169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28</a:t>
              </a:r>
              <a:endParaRPr lang="en-US" altLang="en-US" sz="1600" dirty="0"/>
            </a:p>
          </p:txBody>
        </p:sp>
        <p:sp>
          <p:nvSpPr>
            <p:cNvPr id="71" name="Rectangle 110">
              <a:extLst>
                <a:ext uri="{FF2B5EF4-FFF2-40B4-BE49-F238E27FC236}">
                  <a16:creationId xmlns:a16="http://schemas.microsoft.com/office/drawing/2014/main" id="{B4A9DE76-F9AF-46B6-82C5-82C1DA7B5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8" y="3681698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27</a:t>
              </a:r>
              <a:endParaRPr lang="en-US" altLang="en-US" sz="1600" dirty="0"/>
            </a:p>
          </p:txBody>
        </p:sp>
        <p:sp>
          <p:nvSpPr>
            <p:cNvPr id="72" name="Rectangle 109">
              <a:extLst>
                <a:ext uri="{FF2B5EF4-FFF2-40B4-BE49-F238E27FC236}">
                  <a16:creationId xmlns:a16="http://schemas.microsoft.com/office/drawing/2014/main" id="{A8492762-C5ED-4BE5-B5ED-92B3FA6C5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9" y="368169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26</a:t>
              </a:r>
              <a:endParaRPr lang="en-US" altLang="en-US" sz="1600" dirty="0"/>
            </a:p>
          </p:txBody>
        </p:sp>
        <p:sp>
          <p:nvSpPr>
            <p:cNvPr id="73" name="Rectangle 108">
              <a:extLst>
                <a:ext uri="{FF2B5EF4-FFF2-40B4-BE49-F238E27FC236}">
                  <a16:creationId xmlns:a16="http://schemas.microsoft.com/office/drawing/2014/main" id="{22C70FCC-C287-48C5-B77C-82AE828E6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368170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25</a:t>
              </a:r>
              <a:endParaRPr lang="en-US" altLang="en-US" sz="1600" dirty="0"/>
            </a:p>
          </p:txBody>
        </p:sp>
        <p:sp>
          <p:nvSpPr>
            <p:cNvPr id="74" name="Rectangle 107">
              <a:extLst>
                <a:ext uri="{FF2B5EF4-FFF2-40B4-BE49-F238E27FC236}">
                  <a16:creationId xmlns:a16="http://schemas.microsoft.com/office/drawing/2014/main" id="{E939F4C5-D807-400C-8950-5DB9BE70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8" y="2854612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24</a:t>
              </a:r>
              <a:endParaRPr lang="en-US" altLang="en-US" sz="1600" dirty="0"/>
            </a:p>
          </p:txBody>
        </p:sp>
        <p:sp>
          <p:nvSpPr>
            <p:cNvPr id="75" name="Rectangle 106">
              <a:extLst>
                <a:ext uri="{FF2B5EF4-FFF2-40B4-BE49-F238E27FC236}">
                  <a16:creationId xmlns:a16="http://schemas.microsoft.com/office/drawing/2014/main" id="{D79151A6-005B-48AA-9C12-46CC6937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9" y="2854612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23</a:t>
              </a:r>
              <a:endParaRPr lang="en-US" altLang="en-US" sz="1600" dirty="0"/>
            </a:p>
          </p:txBody>
        </p:sp>
        <p:sp>
          <p:nvSpPr>
            <p:cNvPr id="76" name="Rectangle 105">
              <a:extLst>
                <a:ext uri="{FF2B5EF4-FFF2-40B4-BE49-F238E27FC236}">
                  <a16:creationId xmlns:a16="http://schemas.microsoft.com/office/drawing/2014/main" id="{605318FD-50DD-4CF7-9C66-C5FABD9C9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3" y="2854612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22</a:t>
              </a:r>
              <a:endParaRPr lang="en-US" altLang="en-US" sz="1600" dirty="0"/>
            </a:p>
          </p:txBody>
        </p:sp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3FC12D52-73AF-4EFF-9A85-4DBC1A84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4" y="2854612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21</a:t>
              </a:r>
              <a:endParaRPr lang="en-US" altLang="en-US" sz="1600" dirty="0"/>
            </a:p>
          </p:txBody>
        </p:sp>
        <p:sp>
          <p:nvSpPr>
            <p:cNvPr id="78" name="Rectangle 103">
              <a:extLst>
                <a:ext uri="{FF2B5EF4-FFF2-40B4-BE49-F238E27FC236}">
                  <a16:creationId xmlns:a16="http://schemas.microsoft.com/office/drawing/2014/main" id="{5AEFE25F-72A2-4DA4-8CC7-6CE58D1B3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8" y="2854612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20</a:t>
              </a:r>
              <a:endParaRPr lang="en-US" altLang="en-US" sz="1600" dirty="0"/>
            </a:p>
          </p:txBody>
        </p:sp>
        <p:sp>
          <p:nvSpPr>
            <p:cNvPr id="79" name="Rectangle 102">
              <a:extLst>
                <a:ext uri="{FF2B5EF4-FFF2-40B4-BE49-F238E27FC236}">
                  <a16:creationId xmlns:a16="http://schemas.microsoft.com/office/drawing/2014/main" id="{1E27FFB0-784A-405B-8F89-46B36F67A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9" y="2854612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19</a:t>
              </a:r>
              <a:endParaRPr lang="en-US" altLang="en-US" sz="1600" dirty="0"/>
            </a:p>
          </p:txBody>
        </p:sp>
        <p:sp>
          <p:nvSpPr>
            <p:cNvPr id="80" name="Rectangle 101">
              <a:extLst>
                <a:ext uri="{FF2B5EF4-FFF2-40B4-BE49-F238E27FC236}">
                  <a16:creationId xmlns:a16="http://schemas.microsoft.com/office/drawing/2014/main" id="{F89E0024-CAFB-4DDF-B5A8-C971A5ECB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2854611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18</a:t>
              </a:r>
              <a:endParaRPr lang="en-US" altLang="en-US" sz="1600" dirty="0"/>
            </a:p>
          </p:txBody>
        </p:sp>
        <p:sp>
          <p:nvSpPr>
            <p:cNvPr id="81" name="Rectangle 100">
              <a:extLst>
                <a:ext uri="{FF2B5EF4-FFF2-40B4-BE49-F238E27FC236}">
                  <a16:creationId xmlns:a16="http://schemas.microsoft.com/office/drawing/2014/main" id="{5B8A8836-BAA4-42A3-8CE9-C29C38DD3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8" y="2027523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17</a:t>
              </a:r>
              <a:endParaRPr lang="en-US" altLang="en-US" sz="1600" dirty="0"/>
            </a:p>
          </p:txBody>
        </p:sp>
        <p:sp>
          <p:nvSpPr>
            <p:cNvPr id="82" name="Rectangle 99">
              <a:extLst>
                <a:ext uri="{FF2B5EF4-FFF2-40B4-BE49-F238E27FC236}">
                  <a16:creationId xmlns:a16="http://schemas.microsoft.com/office/drawing/2014/main" id="{8FE6DA62-DEA7-4BB5-8B1E-56223F9B1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9" y="2027523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16</a:t>
              </a:r>
              <a:endParaRPr lang="en-US" altLang="en-US" sz="1600" dirty="0"/>
            </a:p>
          </p:txBody>
        </p:sp>
        <p:sp>
          <p:nvSpPr>
            <p:cNvPr id="83" name="Rectangle 98">
              <a:extLst>
                <a:ext uri="{FF2B5EF4-FFF2-40B4-BE49-F238E27FC236}">
                  <a16:creationId xmlns:a16="http://schemas.microsoft.com/office/drawing/2014/main" id="{056509A7-CB16-4ED1-8842-976A81BC6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3" y="2027523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15</a:t>
              </a:r>
              <a:endParaRPr lang="en-US" altLang="en-US" sz="1600" dirty="0"/>
            </a:p>
          </p:txBody>
        </p:sp>
        <p:sp>
          <p:nvSpPr>
            <p:cNvPr id="84" name="Rectangle 97">
              <a:extLst>
                <a:ext uri="{FF2B5EF4-FFF2-40B4-BE49-F238E27FC236}">
                  <a16:creationId xmlns:a16="http://schemas.microsoft.com/office/drawing/2014/main" id="{DB70BFC9-3FF3-47FF-8A52-5BE05354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4" y="2027523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14</a:t>
              </a:r>
              <a:endParaRPr lang="en-US" altLang="en-US" sz="1600" dirty="0"/>
            </a:p>
          </p:txBody>
        </p:sp>
        <p:sp>
          <p:nvSpPr>
            <p:cNvPr id="85" name="Rectangle 96">
              <a:extLst>
                <a:ext uri="{FF2B5EF4-FFF2-40B4-BE49-F238E27FC236}">
                  <a16:creationId xmlns:a16="http://schemas.microsoft.com/office/drawing/2014/main" id="{94902D45-6F02-41E0-A73E-F71BF2CB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8" y="2027523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13</a:t>
              </a:r>
              <a:endParaRPr lang="en-US" altLang="en-US" sz="1600" dirty="0"/>
            </a:p>
          </p:txBody>
        </p:sp>
        <p:sp>
          <p:nvSpPr>
            <p:cNvPr id="86" name="Rectangle 95">
              <a:extLst>
                <a:ext uri="{FF2B5EF4-FFF2-40B4-BE49-F238E27FC236}">
                  <a16:creationId xmlns:a16="http://schemas.microsoft.com/office/drawing/2014/main" id="{0E50C5C1-2343-4727-BCB2-E473187F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9" y="2027523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12</a:t>
              </a:r>
              <a:endParaRPr lang="en-US" altLang="en-US" sz="1600" dirty="0"/>
            </a:p>
          </p:txBody>
        </p:sp>
        <p:sp>
          <p:nvSpPr>
            <p:cNvPr id="87" name="Rectangle 94">
              <a:extLst>
                <a:ext uri="{FF2B5EF4-FFF2-40B4-BE49-F238E27FC236}">
                  <a16:creationId xmlns:a16="http://schemas.microsoft.com/office/drawing/2014/main" id="{F356BC16-95E9-47DF-8CF0-0E5C50194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2027525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11</a:t>
              </a:r>
              <a:endParaRPr lang="en-US" altLang="en-US" sz="1600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6030B68-728A-4AE2-BC7F-2CF026F38701}"/>
                </a:ext>
              </a:extLst>
            </p:cNvPr>
            <p:cNvGrpSpPr/>
            <p:nvPr/>
          </p:nvGrpSpPr>
          <p:grpSpPr>
            <a:xfrm>
              <a:off x="38091" y="1128999"/>
              <a:ext cx="8812214" cy="898524"/>
              <a:chOff x="1720850" y="511176"/>
              <a:chExt cx="8812214" cy="898524"/>
            </a:xfrm>
          </p:grpSpPr>
          <p:sp>
            <p:nvSpPr>
              <p:cNvPr id="104" name="Rectangle 2">
                <a:extLst>
                  <a:ext uri="{FF2B5EF4-FFF2-40B4-BE49-F238E27FC236}">
                    <a16:creationId xmlns:a16="http://schemas.microsoft.com/office/drawing/2014/main" id="{308EE905-4281-4528-AE76-47CD778C9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4175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일</a:t>
                </a:r>
                <a:endParaRPr lang="en-US" altLang="en-US" sz="1800" dirty="0"/>
              </a:p>
            </p:txBody>
          </p:sp>
          <p:sp>
            <p:nvSpPr>
              <p:cNvPr id="105" name="Rectangle 3">
                <a:extLst>
                  <a:ext uri="{FF2B5EF4-FFF2-40B4-BE49-F238E27FC236}">
                    <a16:creationId xmlns:a16="http://schemas.microsoft.com/office/drawing/2014/main" id="{2296ACD8-6F30-4359-A7A6-ECA93663E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5289" y="960438"/>
                <a:ext cx="1258887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lvl="0" indent="0"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토</a:t>
                </a:r>
                <a:endParaRPr lang="en-US" altLang="en-US" sz="1800" dirty="0">
                  <a:solidFill>
                    <a:prstClr val="black"/>
                  </a:solidFill>
                  <a:latin typeface="맑은 고딕" panose="020F0502020204030204"/>
                  <a:ea typeface="+mn-ea"/>
                </a:endParaRPr>
              </a:p>
            </p:txBody>
          </p:sp>
          <p:sp>
            <p:nvSpPr>
              <p:cNvPr id="106" name="Rectangle 4">
                <a:extLst>
                  <a:ext uri="{FF2B5EF4-FFF2-40B4-BE49-F238E27FC236}">
                    <a16:creationId xmlns:a16="http://schemas.microsoft.com/office/drawing/2014/main" id="{0D8091E8-575A-4B52-A867-39320F77D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6400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lvl="0" indent="0"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금</a:t>
                </a:r>
                <a:endParaRPr lang="en-US" altLang="en-US" sz="1800" dirty="0"/>
              </a:p>
            </p:txBody>
          </p:sp>
          <p:sp>
            <p:nvSpPr>
              <p:cNvPr id="107" name="Rectangle 5">
                <a:extLst>
                  <a:ext uri="{FF2B5EF4-FFF2-40B4-BE49-F238E27FC236}">
                    <a16:creationId xmlns:a16="http://schemas.microsoft.com/office/drawing/2014/main" id="{82DEB962-1D98-4438-A7FC-0AA30B6E5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7514" y="960438"/>
                <a:ext cx="1258887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목</a:t>
                </a:r>
                <a:endParaRPr lang="en-US" altLang="en-US" sz="1800" dirty="0"/>
              </a:p>
            </p:txBody>
          </p:sp>
          <p:sp>
            <p:nvSpPr>
              <p:cNvPr id="108" name="Rectangle 6">
                <a:extLst>
                  <a:ext uri="{FF2B5EF4-FFF2-40B4-BE49-F238E27FC236}">
                    <a16:creationId xmlns:a16="http://schemas.microsoft.com/office/drawing/2014/main" id="{F4660FB4-1ADA-48D6-AD30-68D9E7F90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8625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lvl="0" indent="0"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수</a:t>
                </a:r>
                <a:endParaRPr lang="en-US" altLang="en-US" sz="1800" dirty="0">
                  <a:solidFill>
                    <a:prstClr val="black"/>
                  </a:solidFill>
                  <a:latin typeface="맑은 고딕" panose="020F0502020204030204"/>
                  <a:ea typeface="+mn-ea"/>
                </a:endParaRPr>
              </a:p>
            </p:txBody>
          </p:sp>
          <p:sp>
            <p:nvSpPr>
              <p:cNvPr id="109" name="Rectangle 7">
                <a:extLst>
                  <a:ext uri="{FF2B5EF4-FFF2-40B4-BE49-F238E27FC236}">
                    <a16:creationId xmlns:a16="http://schemas.microsoft.com/office/drawing/2014/main" id="{44D14639-F11F-43B6-B3BA-A92BFE96D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739" y="960438"/>
                <a:ext cx="1258887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화</a:t>
                </a:r>
                <a:endParaRPr lang="en-US" altLang="en-US" sz="1800" dirty="0"/>
              </a:p>
            </p:txBody>
          </p:sp>
          <p:sp>
            <p:nvSpPr>
              <p:cNvPr id="110" name="Rectangle 8">
                <a:extLst>
                  <a:ext uri="{FF2B5EF4-FFF2-40B4-BE49-F238E27FC236}">
                    <a16:creationId xmlns:a16="http://schemas.microsoft.com/office/drawing/2014/main" id="{B5DE64C3-EF9B-49A5-87E5-07845A127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850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8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월</a:t>
                </a:r>
                <a:endParaRPr lang="en-US" altLang="en-US" sz="18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1" name="Rectangle 9">
                <a:extLst>
                  <a:ext uri="{FF2B5EF4-FFF2-40B4-BE49-F238E27FC236}">
                    <a16:creationId xmlns:a16="http://schemas.microsoft.com/office/drawing/2014/main" id="{4A8EFF26-6094-4CB5-8E74-6E48057E5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851" y="511176"/>
                <a:ext cx="8812213" cy="4492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2019</a:t>
                </a:r>
                <a:r>
                  <a:rPr lang="ko-KR" altLang="en-US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년 </a:t>
                </a:r>
                <a:r>
                  <a:rPr lang="en-US" altLang="ko-KR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11</a:t>
                </a:r>
                <a:r>
                  <a:rPr lang="ko-KR" altLang="en-US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월</a:t>
                </a:r>
                <a:endParaRPr lang="en-US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073C90D7-00B4-4B23-9572-88BEC49D9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4508786"/>
              <a:ext cx="8812213" cy="4492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18000" rIns="90000" bIns="18000" anchor="ctr"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2019</a:t>
              </a:r>
              <a:r>
                <a:rPr lang="ko-KR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년 </a:t>
              </a:r>
              <a:r>
                <a:rPr lang="en-US" altLang="ko-KR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12</a:t>
              </a:r>
              <a:r>
                <a:rPr lang="ko-KR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월</a:t>
              </a:r>
              <a:endParaRPr lang="en-US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90" name="Rectangle 100">
              <a:extLst>
                <a:ext uri="{FF2B5EF4-FFF2-40B4-BE49-F238E27FC236}">
                  <a16:creationId xmlns:a16="http://schemas.microsoft.com/office/drawing/2014/main" id="{4C07F35B-0B8D-4E51-8893-428558E9A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6" y="5785136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15</a:t>
              </a:r>
              <a:endParaRPr lang="en-US" altLang="en-US" sz="1600" dirty="0"/>
            </a:p>
          </p:txBody>
        </p:sp>
        <p:sp>
          <p:nvSpPr>
            <p:cNvPr id="91" name="Rectangle 99">
              <a:extLst>
                <a:ext uri="{FF2B5EF4-FFF2-40B4-BE49-F238E27FC236}">
                  <a16:creationId xmlns:a16="http://schemas.microsoft.com/office/drawing/2014/main" id="{81572D01-79C3-44D3-BDF5-D21AE9725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7" y="5785136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14</a:t>
              </a:r>
              <a:endParaRPr lang="en-US" altLang="en-US" sz="1600" dirty="0"/>
            </a:p>
          </p:txBody>
        </p:sp>
        <p:sp>
          <p:nvSpPr>
            <p:cNvPr id="92" name="Rectangle 98">
              <a:extLst>
                <a:ext uri="{FF2B5EF4-FFF2-40B4-BE49-F238E27FC236}">
                  <a16:creationId xmlns:a16="http://schemas.microsoft.com/office/drawing/2014/main" id="{C65BAAFB-F442-4B52-B6A7-C5F024F00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1" y="5785136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13</a:t>
              </a:r>
              <a:endParaRPr lang="en-US" altLang="en-US" sz="1600" dirty="0"/>
            </a:p>
          </p:txBody>
        </p:sp>
        <p:sp>
          <p:nvSpPr>
            <p:cNvPr id="93" name="Rectangle 97">
              <a:extLst>
                <a:ext uri="{FF2B5EF4-FFF2-40B4-BE49-F238E27FC236}">
                  <a16:creationId xmlns:a16="http://schemas.microsoft.com/office/drawing/2014/main" id="{E2331BD3-9557-47AC-B826-1C5EA632B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2" y="5785136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12</a:t>
              </a:r>
              <a:endParaRPr lang="en-US" altLang="en-US" sz="1600" dirty="0"/>
            </a:p>
          </p:txBody>
        </p:sp>
        <p:sp>
          <p:nvSpPr>
            <p:cNvPr id="94" name="Rectangle 96">
              <a:extLst>
                <a:ext uri="{FF2B5EF4-FFF2-40B4-BE49-F238E27FC236}">
                  <a16:creationId xmlns:a16="http://schemas.microsoft.com/office/drawing/2014/main" id="{3B9F946E-967E-4A91-BD74-6E88033D1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6" y="5785136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11</a:t>
              </a:r>
              <a:endParaRPr lang="en-US" altLang="en-US" sz="1600" dirty="0"/>
            </a:p>
          </p:txBody>
        </p:sp>
        <p:sp>
          <p:nvSpPr>
            <p:cNvPr id="95" name="Rectangle 95">
              <a:extLst>
                <a:ext uri="{FF2B5EF4-FFF2-40B4-BE49-F238E27FC236}">
                  <a16:creationId xmlns:a16="http://schemas.microsoft.com/office/drawing/2014/main" id="{158D78A1-14F4-4DDD-9F8B-21D63FAD9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7" y="5785136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10</a:t>
              </a:r>
              <a:endParaRPr lang="en-US" altLang="en-US" sz="1600" dirty="0"/>
            </a:p>
          </p:txBody>
        </p:sp>
        <p:sp>
          <p:nvSpPr>
            <p:cNvPr id="96" name="Rectangle 94">
              <a:extLst>
                <a:ext uri="{FF2B5EF4-FFF2-40B4-BE49-F238E27FC236}">
                  <a16:creationId xmlns:a16="http://schemas.microsoft.com/office/drawing/2014/main" id="{9D389BAF-CE26-4D6C-BC9A-309F3F1A9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0" y="5785137"/>
              <a:ext cx="1258888" cy="827087"/>
            </a:xfrm>
            <a:prstGeom prst="rect">
              <a:avLst/>
            </a:prstGeom>
            <a:solidFill>
              <a:srgbClr val="FFD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9</a:t>
              </a:r>
            </a:p>
            <a:p>
              <a:pPr algn="ctr" fontAlgn="b">
                <a:spcBef>
                  <a:spcPct val="0"/>
                </a:spcBef>
                <a:buFontTx/>
                <a:buNone/>
              </a:pP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anose="020B0604020202020204" pitchFamily="34" charset="0"/>
                </a:rPr>
                <a:t>제출</a:t>
              </a:r>
              <a:endParaRPr lang="en-US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2F8CD39E-017E-4710-AA46-A997B9E80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6" y="4958050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8</a:t>
              </a:r>
              <a:endParaRPr lang="en-US" altLang="en-US" sz="1600" dirty="0"/>
            </a:p>
          </p:txBody>
        </p:sp>
        <p:sp>
          <p:nvSpPr>
            <p:cNvPr id="98" name="Rectangle 92">
              <a:extLst>
                <a:ext uri="{FF2B5EF4-FFF2-40B4-BE49-F238E27FC236}">
                  <a16:creationId xmlns:a16="http://schemas.microsoft.com/office/drawing/2014/main" id="{06645911-B899-4AB3-A902-7A601B4B0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7" y="495805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7</a:t>
              </a:r>
              <a:endParaRPr lang="en-US" altLang="en-US" sz="1600" dirty="0"/>
            </a:p>
          </p:txBody>
        </p:sp>
        <p:sp>
          <p:nvSpPr>
            <p:cNvPr id="99" name="Rectangle 91">
              <a:extLst>
                <a:ext uri="{FF2B5EF4-FFF2-40B4-BE49-F238E27FC236}">
                  <a16:creationId xmlns:a16="http://schemas.microsoft.com/office/drawing/2014/main" id="{A360B0EC-F04C-4385-826E-5D47D8CCA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1" y="4958050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6</a:t>
              </a:r>
              <a:endParaRPr lang="en-US" altLang="en-US" sz="1600" dirty="0"/>
            </a:p>
          </p:txBody>
        </p:sp>
        <p:sp>
          <p:nvSpPr>
            <p:cNvPr id="100" name="Rectangle 90">
              <a:extLst>
                <a:ext uri="{FF2B5EF4-FFF2-40B4-BE49-F238E27FC236}">
                  <a16:creationId xmlns:a16="http://schemas.microsoft.com/office/drawing/2014/main" id="{C8E4E57F-C9AF-474E-93CC-7B7FA8A0B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2" y="495805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5</a:t>
              </a:r>
              <a:endParaRPr lang="en-US" altLang="en-US" sz="1600" dirty="0"/>
            </a:p>
          </p:txBody>
        </p:sp>
        <p:sp>
          <p:nvSpPr>
            <p:cNvPr id="101" name="Rectangle 89">
              <a:extLst>
                <a:ext uri="{FF2B5EF4-FFF2-40B4-BE49-F238E27FC236}">
                  <a16:creationId xmlns:a16="http://schemas.microsoft.com/office/drawing/2014/main" id="{03380AC0-7364-478B-A8AE-624563C81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6" y="4958050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4</a:t>
              </a:r>
              <a:endParaRPr lang="en-US" altLang="en-US" sz="1600" dirty="0"/>
            </a:p>
          </p:txBody>
        </p:sp>
        <p:sp>
          <p:nvSpPr>
            <p:cNvPr id="102" name="Rectangle 88">
              <a:extLst>
                <a:ext uri="{FF2B5EF4-FFF2-40B4-BE49-F238E27FC236}">
                  <a16:creationId xmlns:a16="http://schemas.microsoft.com/office/drawing/2014/main" id="{CF4CD314-3330-4892-BECE-FAC733E0C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7" y="495805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3</a:t>
              </a:r>
              <a:endParaRPr lang="en-US" altLang="en-US" sz="1600" dirty="0"/>
            </a:p>
          </p:txBody>
        </p:sp>
        <p:sp>
          <p:nvSpPr>
            <p:cNvPr id="103" name="Rectangle 87">
              <a:extLst>
                <a:ext uri="{FF2B5EF4-FFF2-40B4-BE49-F238E27FC236}">
                  <a16:creationId xmlns:a16="http://schemas.microsoft.com/office/drawing/2014/main" id="{C31B3987-2B17-497A-B227-5E1F85313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0" y="495804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</a:t>
              </a:r>
              <a:endParaRPr lang="en-US" altLang="en-US" sz="16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56C433F-A415-4B90-879C-6EB9421B956C}"/>
              </a:ext>
            </a:extLst>
          </p:cNvPr>
          <p:cNvGrpSpPr/>
          <p:nvPr/>
        </p:nvGrpSpPr>
        <p:grpSpPr>
          <a:xfrm>
            <a:off x="5266612" y="2349214"/>
            <a:ext cx="2516494" cy="307777"/>
            <a:chOff x="6927" y="2372223"/>
            <a:chExt cx="4126699" cy="307777"/>
          </a:xfrm>
        </p:grpSpPr>
        <p:sp>
          <p:nvSpPr>
            <p:cNvPr id="113" name="화살표: 왼쪽/오른쪽 112">
              <a:extLst>
                <a:ext uri="{FF2B5EF4-FFF2-40B4-BE49-F238E27FC236}">
                  <a16:creationId xmlns:a16="http://schemas.microsoft.com/office/drawing/2014/main" id="{59FBE93C-FD67-449B-9D59-8270608E78F5}"/>
                </a:ext>
              </a:extLst>
            </p:cNvPr>
            <p:cNvSpPr/>
            <p:nvPr/>
          </p:nvSpPr>
          <p:spPr>
            <a:xfrm>
              <a:off x="6927" y="2401051"/>
              <a:ext cx="4126699" cy="210416"/>
            </a:xfrm>
            <a:prstGeom prst="leftRightArrow">
              <a:avLst/>
            </a:prstGeom>
            <a:solidFill>
              <a:srgbClr val="876597"/>
            </a:solidFill>
            <a:ln>
              <a:solidFill>
                <a:srgbClr val="876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44D044B-DDEB-43A8-8C3E-3E52920973C4}"/>
                </a:ext>
              </a:extLst>
            </p:cNvPr>
            <p:cNvSpPr/>
            <p:nvPr/>
          </p:nvSpPr>
          <p:spPr>
            <a:xfrm>
              <a:off x="547507" y="2372223"/>
              <a:ext cx="3310701" cy="3077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765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인프라 및 운영서버 세팅</a:t>
              </a:r>
            </a:p>
          </p:txBody>
        </p:sp>
      </p:grpSp>
      <p:sp>
        <p:nvSpPr>
          <p:cNvPr id="115" name="화살표: 왼쪽/오른쪽 114">
            <a:extLst>
              <a:ext uri="{FF2B5EF4-FFF2-40B4-BE49-F238E27FC236}">
                <a16:creationId xmlns:a16="http://schemas.microsoft.com/office/drawing/2014/main" id="{C9FCF741-F6E0-412B-B067-0C83C5CC4381}"/>
              </a:ext>
            </a:extLst>
          </p:cNvPr>
          <p:cNvSpPr/>
          <p:nvPr/>
        </p:nvSpPr>
        <p:spPr>
          <a:xfrm>
            <a:off x="1488669" y="2385940"/>
            <a:ext cx="2489528" cy="237061"/>
          </a:xfrm>
          <a:prstGeom prst="leftRightArrow">
            <a:avLst/>
          </a:prstGeom>
          <a:solidFill>
            <a:srgbClr val="876597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7982DC7-D144-4992-A437-5AA6A047C681}"/>
              </a:ext>
            </a:extLst>
          </p:cNvPr>
          <p:cNvSpPr/>
          <p:nvPr/>
        </p:nvSpPr>
        <p:spPr>
          <a:xfrm>
            <a:off x="1891073" y="2335780"/>
            <a:ext cx="1766902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아이디어 회의</a:t>
            </a:r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0EE7B8F4-6A47-4FFB-86C3-1CE6E0E156A0}"/>
              </a:ext>
            </a:extLst>
          </p:cNvPr>
          <p:cNvSpPr/>
          <p:nvPr/>
        </p:nvSpPr>
        <p:spPr>
          <a:xfrm>
            <a:off x="8270092" y="2343516"/>
            <a:ext cx="1872322" cy="319172"/>
          </a:xfrm>
          <a:prstGeom prst="rightArrow">
            <a:avLst/>
          </a:prstGeom>
          <a:solidFill>
            <a:srgbClr val="876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5FDE50A-5367-40BE-B3FC-090E0B087520}"/>
              </a:ext>
            </a:extLst>
          </p:cNvPr>
          <p:cNvSpPr/>
          <p:nvPr/>
        </p:nvSpPr>
        <p:spPr>
          <a:xfrm>
            <a:off x="8504478" y="2318436"/>
            <a:ext cx="1233507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 시작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1C9F4EE-B4AB-4C5E-8EA6-5EC97052FCE5}"/>
              </a:ext>
            </a:extLst>
          </p:cNvPr>
          <p:cNvSpPr/>
          <p:nvPr/>
        </p:nvSpPr>
        <p:spPr>
          <a:xfrm>
            <a:off x="6606551" y="3179274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차 회의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189A566-12FA-4659-AE14-25FA616E232A}"/>
              </a:ext>
            </a:extLst>
          </p:cNvPr>
          <p:cNvSpPr/>
          <p:nvPr/>
        </p:nvSpPr>
        <p:spPr>
          <a:xfrm>
            <a:off x="6601232" y="4053061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차 회의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6377675-2F1E-4DEC-8DE8-7E87748C2280}"/>
              </a:ext>
            </a:extLst>
          </p:cNvPr>
          <p:cNvSpPr/>
          <p:nvPr/>
        </p:nvSpPr>
        <p:spPr>
          <a:xfrm>
            <a:off x="6601232" y="5279739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최종 회의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211B149-3CB8-498A-877C-735AC3E83E09}"/>
              </a:ext>
            </a:extLst>
          </p:cNvPr>
          <p:cNvSpPr/>
          <p:nvPr/>
        </p:nvSpPr>
        <p:spPr>
          <a:xfrm>
            <a:off x="2819644" y="6162961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발표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7131A82-B43B-433F-86BF-EACAF64DD785}"/>
              </a:ext>
            </a:extLst>
          </p:cNvPr>
          <p:cNvSpPr/>
          <p:nvPr/>
        </p:nvSpPr>
        <p:spPr>
          <a:xfrm>
            <a:off x="5340084" y="6162960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320741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05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발견된 문제점 및 해결 방안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9F870CFE-02C4-40F0-A47D-000871BEBE47}"/>
              </a:ext>
            </a:extLst>
          </p:cNvPr>
          <p:cNvSpPr txBox="1"/>
          <p:nvPr/>
        </p:nvSpPr>
        <p:spPr>
          <a:xfrm>
            <a:off x="147091" y="1120870"/>
            <a:ext cx="784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서로 다른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VPC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상에서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elasticache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연결 문제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8" name="テキスト ボックス 6">
            <a:extLst>
              <a:ext uri="{FF2B5EF4-FFF2-40B4-BE49-F238E27FC236}">
                <a16:creationId xmlns:a16="http://schemas.microsoft.com/office/drawing/2014/main" id="{405C2267-474D-45FD-81C6-D37E3F18B639}"/>
              </a:ext>
            </a:extLst>
          </p:cNvPr>
          <p:cNvSpPr txBox="1"/>
          <p:nvPr/>
        </p:nvSpPr>
        <p:spPr>
          <a:xfrm>
            <a:off x="147091" y="1015828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0" name="テキスト ボックス 6">
            <a:extLst>
              <a:ext uri="{FF2B5EF4-FFF2-40B4-BE49-F238E27FC236}">
                <a16:creationId xmlns:a16="http://schemas.microsoft.com/office/drawing/2014/main" id="{43918A00-63D3-49BC-BCE2-384E2560E22C}"/>
              </a:ext>
            </a:extLst>
          </p:cNvPr>
          <p:cNvSpPr txBox="1"/>
          <p:nvPr/>
        </p:nvSpPr>
        <p:spPr>
          <a:xfrm rot="10800000">
            <a:off x="7804916" y="813461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5A41A0B5-2195-4334-8B41-EB6CC7EA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7" y="1745299"/>
            <a:ext cx="8113786" cy="4996956"/>
          </a:xfrm>
          <a:prstGeom prst="rect">
            <a:avLst/>
          </a:prstGeom>
          <a:ln w="57150">
            <a:solidFill>
              <a:srgbClr val="876597"/>
            </a:solidFill>
          </a:ln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AFEF693D-F6B9-44D0-89C9-D8D3B61AC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02" y="1745299"/>
            <a:ext cx="7741649" cy="4996956"/>
          </a:xfrm>
          <a:prstGeom prst="rect">
            <a:avLst/>
          </a:prstGeom>
          <a:ln w="57150">
            <a:solidFill>
              <a:srgbClr val="876597"/>
            </a:solidFill>
          </a:ln>
        </p:spPr>
      </p:pic>
    </p:spTree>
    <p:extLst>
      <p:ext uri="{BB962C8B-B14F-4D97-AF65-F5344CB8AC3E}">
        <p14:creationId xmlns:p14="http://schemas.microsoft.com/office/powerpoint/2010/main" val="20118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06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미해결 문제점 및 예상 해결 방안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293DFD52-68F2-4B72-A3E3-E6AC512E0720}"/>
              </a:ext>
            </a:extLst>
          </p:cNvPr>
          <p:cNvSpPr txBox="1"/>
          <p:nvPr/>
        </p:nvSpPr>
        <p:spPr>
          <a:xfrm>
            <a:off x="147091" y="1120870"/>
            <a:ext cx="784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Clustered – Server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상에서의 회원 인증 문제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8" name="テキスト ボックス 6">
            <a:extLst>
              <a:ext uri="{FF2B5EF4-FFF2-40B4-BE49-F238E27FC236}">
                <a16:creationId xmlns:a16="http://schemas.microsoft.com/office/drawing/2014/main" id="{8EB6CB42-8989-411C-9DE5-FC50E0E8BA23}"/>
              </a:ext>
            </a:extLst>
          </p:cNvPr>
          <p:cNvSpPr txBox="1"/>
          <p:nvPr/>
        </p:nvSpPr>
        <p:spPr>
          <a:xfrm>
            <a:off x="147091" y="1015828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0" name="テキスト ボックス 6">
            <a:extLst>
              <a:ext uri="{FF2B5EF4-FFF2-40B4-BE49-F238E27FC236}">
                <a16:creationId xmlns:a16="http://schemas.microsoft.com/office/drawing/2014/main" id="{118A4F8B-9120-4FA7-B459-826650DC0FA5}"/>
              </a:ext>
            </a:extLst>
          </p:cNvPr>
          <p:cNvSpPr txBox="1"/>
          <p:nvPr/>
        </p:nvSpPr>
        <p:spPr>
          <a:xfrm rot="10800000">
            <a:off x="7804916" y="813461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230BC268-A392-43CB-AA8C-D81A9A15F505}"/>
              </a:ext>
            </a:extLst>
          </p:cNvPr>
          <p:cNvSpPr txBox="1"/>
          <p:nvPr/>
        </p:nvSpPr>
        <p:spPr>
          <a:xfrm>
            <a:off x="10121974" y="5842172"/>
            <a:ext cx="192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OAuth 2.0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개방형 인증 표준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A0B36D5-DE42-45F7-9777-788A30169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4" t="1" r="24545" b="114"/>
          <a:stretch/>
        </p:blipFill>
        <p:spPr>
          <a:xfrm>
            <a:off x="9938083" y="1032634"/>
            <a:ext cx="2253917" cy="470103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420711-74FE-4626-B99A-2B4A7ABD7A98}"/>
              </a:ext>
            </a:extLst>
          </p:cNvPr>
          <p:cNvGrpSpPr/>
          <p:nvPr/>
        </p:nvGrpSpPr>
        <p:grpSpPr>
          <a:xfrm>
            <a:off x="0" y="2227925"/>
            <a:ext cx="3650646" cy="3175413"/>
            <a:chOff x="88231" y="2027255"/>
            <a:chExt cx="3650646" cy="3175413"/>
          </a:xfrm>
        </p:grpSpPr>
        <p:pic>
          <p:nvPicPr>
            <p:cNvPr id="12" name="Picture 6" descr="aws ELB logo에 대한 이미지 검색결과">
              <a:extLst>
                <a:ext uri="{FF2B5EF4-FFF2-40B4-BE49-F238E27FC236}">
                  <a16:creationId xmlns:a16="http://schemas.microsoft.com/office/drawing/2014/main" id="{D37C84FB-A992-4550-89B7-729E4E990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1" y="2027255"/>
              <a:ext cx="3650646" cy="317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E546A41-DD93-4A00-8CB2-FDA62B7FBB4C}"/>
                </a:ext>
              </a:extLst>
            </p:cNvPr>
            <p:cNvSpPr/>
            <p:nvPr/>
          </p:nvSpPr>
          <p:spPr>
            <a:xfrm>
              <a:off x="3336758" y="2526632"/>
              <a:ext cx="264695" cy="2566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820CF10-232D-4285-AB3E-1FCC3878D6D7}"/>
                </a:ext>
              </a:extLst>
            </p:cNvPr>
            <p:cNvSpPr/>
            <p:nvPr/>
          </p:nvSpPr>
          <p:spPr>
            <a:xfrm>
              <a:off x="3319712" y="3507998"/>
              <a:ext cx="281741" cy="2893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D7E868-85F6-4A94-B6FE-341A536FCCE1}"/>
                </a:ext>
              </a:extLst>
            </p:cNvPr>
            <p:cNvSpPr/>
            <p:nvPr/>
          </p:nvSpPr>
          <p:spPr>
            <a:xfrm>
              <a:off x="3319712" y="4610101"/>
              <a:ext cx="281741" cy="259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A504D8-6B8E-47E6-BED5-A18564FACD55}"/>
              </a:ext>
            </a:extLst>
          </p:cNvPr>
          <p:cNvGrpSpPr/>
          <p:nvPr/>
        </p:nvGrpSpPr>
        <p:grpSpPr>
          <a:xfrm>
            <a:off x="14743" y="1846095"/>
            <a:ext cx="1810580" cy="369332"/>
            <a:chOff x="14743" y="1838870"/>
            <a:chExt cx="1810580" cy="3693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4008584-C01F-490A-BCD7-3D2169F7E688}"/>
                </a:ext>
              </a:extLst>
            </p:cNvPr>
            <p:cNvSpPr/>
            <p:nvPr/>
          </p:nvSpPr>
          <p:spPr>
            <a:xfrm>
              <a:off x="14743" y="1881046"/>
              <a:ext cx="264695" cy="2566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テキスト ボックス 3">
              <a:extLst>
                <a:ext uri="{FF2B5EF4-FFF2-40B4-BE49-F238E27FC236}">
                  <a16:creationId xmlns:a16="http://schemas.microsoft.com/office/drawing/2014/main" id="{68C51E37-1667-4A84-B680-63978DFA2CA6}"/>
                </a:ext>
              </a:extLst>
            </p:cNvPr>
            <p:cNvSpPr txBox="1"/>
            <p:nvPr/>
          </p:nvSpPr>
          <p:spPr>
            <a:xfrm>
              <a:off x="239866" y="1838870"/>
              <a:ext cx="158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WAS session</a:t>
              </a:r>
            </a:p>
          </p:txBody>
        </p:sp>
      </p:grpSp>
      <p:sp>
        <p:nvSpPr>
          <p:cNvPr id="19" name="テキスト ボックス 3">
            <a:extLst>
              <a:ext uri="{FF2B5EF4-FFF2-40B4-BE49-F238E27FC236}">
                <a16:creationId xmlns:a16="http://schemas.microsoft.com/office/drawing/2014/main" id="{A9D87763-B587-4A3D-A9DC-B4917A6F4958}"/>
              </a:ext>
            </a:extLst>
          </p:cNvPr>
          <p:cNvSpPr txBox="1"/>
          <p:nvPr/>
        </p:nvSpPr>
        <p:spPr>
          <a:xfrm>
            <a:off x="-53544" y="5412985"/>
            <a:ext cx="412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기존에는 유저 로그인 정보를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톰캣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내장 세션에 저장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20" name="テキスト ボックス 3">
            <a:extLst>
              <a:ext uri="{FF2B5EF4-FFF2-40B4-BE49-F238E27FC236}">
                <a16:creationId xmlns:a16="http://schemas.microsoft.com/office/drawing/2014/main" id="{9EDB5960-E4DD-4718-8FFB-E768FC87C20D}"/>
              </a:ext>
            </a:extLst>
          </p:cNvPr>
          <p:cNvSpPr txBox="1"/>
          <p:nvPr/>
        </p:nvSpPr>
        <p:spPr>
          <a:xfrm>
            <a:off x="3875769" y="2215427"/>
            <a:ext cx="5543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대안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Sticky Session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외장 세션 사용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–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세션 정보를 클라이언트가 가지고 있도록 한다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</a:t>
            </a: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- JWT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토큰 사용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65113" indent="-20638">
              <a:buFont typeface="Arial" panose="020B0604020202020204" pitchFamily="34" charset="0"/>
              <a:buChar char="•"/>
              <a:tabLst>
                <a:tab pos="625475" algn="l"/>
                <a:tab pos="714375" algn="l"/>
              </a:tabLst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높은 확장성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(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다른 서비스에서 사용가능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</a:t>
            </a:r>
          </a:p>
        </p:txBody>
      </p:sp>
      <p:pic>
        <p:nvPicPr>
          <p:cNvPr id="21" name="Picture 12" descr="red check png에 대한 이미지 검색결과">
            <a:extLst>
              <a:ext uri="{FF2B5EF4-FFF2-40B4-BE49-F238E27FC236}">
                <a16:creationId xmlns:a16="http://schemas.microsoft.com/office/drawing/2014/main" id="{27602E1F-3ECF-45C1-B71E-6607FF38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957" y="3292264"/>
            <a:ext cx="789384" cy="83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8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06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미해결 문제점 및 예상 해결 방안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293DFD52-68F2-4B72-A3E3-E6AC512E0720}"/>
              </a:ext>
            </a:extLst>
          </p:cNvPr>
          <p:cNvSpPr txBox="1"/>
          <p:nvPr/>
        </p:nvSpPr>
        <p:spPr>
          <a:xfrm>
            <a:off x="147091" y="1120870"/>
            <a:ext cx="784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Clustered – Server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상에서의 회원 인증 문제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8" name="テキスト ボックス 6">
            <a:extLst>
              <a:ext uri="{FF2B5EF4-FFF2-40B4-BE49-F238E27FC236}">
                <a16:creationId xmlns:a16="http://schemas.microsoft.com/office/drawing/2014/main" id="{8EB6CB42-8989-411C-9DE5-FC50E0E8BA23}"/>
              </a:ext>
            </a:extLst>
          </p:cNvPr>
          <p:cNvSpPr txBox="1"/>
          <p:nvPr/>
        </p:nvSpPr>
        <p:spPr>
          <a:xfrm>
            <a:off x="147091" y="1015828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0" name="テキスト ボックス 6">
            <a:extLst>
              <a:ext uri="{FF2B5EF4-FFF2-40B4-BE49-F238E27FC236}">
                <a16:creationId xmlns:a16="http://schemas.microsoft.com/office/drawing/2014/main" id="{118A4F8B-9120-4FA7-B459-826650DC0FA5}"/>
              </a:ext>
            </a:extLst>
          </p:cNvPr>
          <p:cNvSpPr txBox="1"/>
          <p:nvPr/>
        </p:nvSpPr>
        <p:spPr>
          <a:xfrm rot="10800000">
            <a:off x="7804916" y="813461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F80793-846B-477E-80BA-19F0AC58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0424"/>
            <a:ext cx="7508337" cy="493757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A16BAC-3585-43B8-9E85-902475D51E38}"/>
              </a:ext>
            </a:extLst>
          </p:cNvPr>
          <p:cNvSpPr/>
          <p:nvPr/>
        </p:nvSpPr>
        <p:spPr>
          <a:xfrm>
            <a:off x="7804916" y="1920423"/>
            <a:ext cx="3665189" cy="2876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JWT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구조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웹표준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(RFC 7519)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헤더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정보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서명으로 구성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암호화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토큰 유효기간을 통해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사용자르 검증할 수 있음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서버에서 토큰을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복호화하여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인증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839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07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조별 과제 진행 중 얻은 교훈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CD7DB49-8582-4210-B1E2-E7A46431E3BC}"/>
              </a:ext>
            </a:extLst>
          </p:cNvPr>
          <p:cNvSpPr txBox="1"/>
          <p:nvPr/>
        </p:nvSpPr>
        <p:spPr>
          <a:xfrm>
            <a:off x="1118250" y="3077385"/>
            <a:ext cx="9866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배운다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== AWS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쓰는 방법을 배운다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8" name="テキスト ボックス 6">
            <a:extLst>
              <a:ext uri="{FF2B5EF4-FFF2-40B4-BE49-F238E27FC236}">
                <a16:creationId xmlns:a16="http://schemas.microsoft.com/office/drawing/2014/main" id="{B783D3B7-5238-47AB-8AB0-ABC97DA98F4E}"/>
              </a:ext>
            </a:extLst>
          </p:cNvPr>
          <p:cNvSpPr txBox="1"/>
          <p:nvPr/>
        </p:nvSpPr>
        <p:spPr>
          <a:xfrm>
            <a:off x="1118250" y="2987179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0" name="テキスト ボックス 6">
            <a:extLst>
              <a:ext uri="{FF2B5EF4-FFF2-40B4-BE49-F238E27FC236}">
                <a16:creationId xmlns:a16="http://schemas.microsoft.com/office/drawing/2014/main" id="{9F8C6E0C-8C98-4E82-88A6-3F682B0A18B0}"/>
              </a:ext>
            </a:extLst>
          </p:cNvPr>
          <p:cNvSpPr txBox="1"/>
          <p:nvPr/>
        </p:nvSpPr>
        <p:spPr>
          <a:xfrm rot="10800000">
            <a:off x="10650031" y="2784812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4FBB3504-4F82-45AF-9E61-838B8D3705F1}"/>
              </a:ext>
            </a:extLst>
          </p:cNvPr>
          <p:cNvSpPr txBox="1"/>
          <p:nvPr/>
        </p:nvSpPr>
        <p:spPr>
          <a:xfrm>
            <a:off x="1603675" y="3875477"/>
            <a:ext cx="986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기존에 선행되어야 할 지식이 너무 많다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CAAF90A-D11A-45F7-8370-9DD1A68E114F}"/>
              </a:ext>
            </a:extLst>
          </p:cNvPr>
          <p:cNvSpPr/>
          <p:nvPr/>
        </p:nvSpPr>
        <p:spPr>
          <a:xfrm>
            <a:off x="3138311" y="3999991"/>
            <a:ext cx="440672" cy="2911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テキスト ボックス 3">
            <a:extLst>
              <a:ext uri="{FF2B5EF4-FFF2-40B4-BE49-F238E27FC236}">
                <a16:creationId xmlns:a16="http://schemas.microsoft.com/office/drawing/2014/main" id="{BD212213-C86D-4113-B7D6-226BE9AD2C20}"/>
              </a:ext>
            </a:extLst>
          </p:cNvPr>
          <p:cNvSpPr txBox="1"/>
          <p:nvPr/>
        </p:nvSpPr>
        <p:spPr>
          <a:xfrm>
            <a:off x="0" y="1013697"/>
            <a:ext cx="2582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IT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경영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2016314015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박재연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62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2857" y="0"/>
            <a:ext cx="5019323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클라우드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컴퓨팅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3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차 과제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11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인터넷 서비스 구현 및 시연</a:t>
            </a:r>
            <a:endParaRPr lang="en-US" altLang="ko-KR" sz="11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806969" y="1399220"/>
            <a:ext cx="2045414" cy="2441812"/>
            <a:chOff x="2261118" y="2212520"/>
            <a:chExt cx="4814595" cy="5747657"/>
          </a:xfrm>
        </p:grpSpPr>
        <p:sp>
          <p:nvSpPr>
            <p:cNvPr id="10" name="자유형 9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구현한 인터넷</a:t>
              </a:r>
              <a:endPara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서비스 명칭</a:t>
              </a:r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1475965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582584" y="1399220"/>
            <a:ext cx="2045414" cy="2441812"/>
            <a:chOff x="2261118" y="2212520"/>
            <a:chExt cx="4814595" cy="5747657"/>
          </a:xfrm>
        </p:grpSpPr>
        <p:sp>
          <p:nvSpPr>
            <p:cNvPr id="16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서비스 제공 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아키텍처 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다이어그램 및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사용한 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AWS </a:t>
              </a:r>
            </a:p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서비스 소개</a:t>
              </a:r>
            </a:p>
          </p:txBody>
        </p:sp>
      </p:grpSp>
      <p:sp>
        <p:nvSpPr>
          <p:cNvPr id="18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4251580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358199" y="1399220"/>
            <a:ext cx="2045414" cy="2441812"/>
            <a:chOff x="2261118" y="2212520"/>
            <a:chExt cx="4814595" cy="5747657"/>
          </a:xfrm>
        </p:grpSpPr>
        <p:sp>
          <p:nvSpPr>
            <p:cNvPr id="21" name="자유형 20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서비스 내용 및 </a:t>
              </a:r>
              <a:r>
                <a:rPr lang="en-US" altLang="ko-KR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AWS </a:t>
              </a:r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서비스 연동 시나리오</a:t>
              </a:r>
            </a:p>
          </p:txBody>
        </p:sp>
      </p:grpSp>
      <p:sp>
        <p:nvSpPr>
          <p:cNvPr id="23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7027195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133814" y="1399220"/>
            <a:ext cx="2045414" cy="2441812"/>
            <a:chOff x="2261118" y="2212520"/>
            <a:chExt cx="4814595" cy="5747657"/>
          </a:xfrm>
        </p:grpSpPr>
        <p:sp>
          <p:nvSpPr>
            <p:cNvPr id="26" name="자유형 2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FDF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추진 일정 계획과 진행 실적</a:t>
              </a:r>
            </a:p>
          </p:txBody>
        </p:sp>
      </p:grpSp>
      <p:sp>
        <p:nvSpPr>
          <p:cNvPr id="28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9802810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15008B-E751-4F07-A8C2-B7403B81F8A3}"/>
              </a:ext>
            </a:extLst>
          </p:cNvPr>
          <p:cNvGrpSpPr/>
          <p:nvPr/>
        </p:nvGrpSpPr>
        <p:grpSpPr>
          <a:xfrm>
            <a:off x="806969" y="4237874"/>
            <a:ext cx="2045414" cy="2441812"/>
            <a:chOff x="2261118" y="2212520"/>
            <a:chExt cx="4814594" cy="5747657"/>
          </a:xfrm>
        </p:grpSpPr>
        <p:sp>
          <p:nvSpPr>
            <p:cNvPr id="31" name="자유형 9">
              <a:extLst>
                <a:ext uri="{FF2B5EF4-FFF2-40B4-BE49-F238E27FC236}">
                  <a16:creationId xmlns:a16="http://schemas.microsoft.com/office/drawing/2014/main" id="{53BC80E6-AB74-495F-AED5-48127461D2CF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4">
              <a:extLst>
                <a:ext uri="{FF2B5EF4-FFF2-40B4-BE49-F238E27FC236}">
                  <a16:creationId xmlns:a16="http://schemas.microsoft.com/office/drawing/2014/main" id="{5AD492E0-60CE-4F70-8188-22576A4152B5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발견된 문제점</a:t>
              </a:r>
              <a:endPara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및 해결 방안</a:t>
              </a:r>
            </a:p>
          </p:txBody>
        </p:sp>
      </p:grp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CC1B3F50-9D03-4836-A786-3573AA10ABBD}"/>
              </a:ext>
            </a:extLst>
          </p:cNvPr>
          <p:cNvSpPr/>
          <p:nvPr/>
        </p:nvSpPr>
        <p:spPr>
          <a:xfrm rot="19249572">
            <a:off x="1475965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B6F556-86F2-4E90-A3D9-4D657B82ADA1}"/>
              </a:ext>
            </a:extLst>
          </p:cNvPr>
          <p:cNvGrpSpPr/>
          <p:nvPr/>
        </p:nvGrpSpPr>
        <p:grpSpPr>
          <a:xfrm>
            <a:off x="3582584" y="4237874"/>
            <a:ext cx="2045414" cy="2441812"/>
            <a:chOff x="2261118" y="2212520"/>
            <a:chExt cx="4814595" cy="5747657"/>
          </a:xfrm>
        </p:grpSpPr>
        <p:sp>
          <p:nvSpPr>
            <p:cNvPr id="35" name="자유형 15">
              <a:extLst>
                <a:ext uri="{FF2B5EF4-FFF2-40B4-BE49-F238E27FC236}">
                  <a16:creationId xmlns:a16="http://schemas.microsoft.com/office/drawing/2014/main" id="{495B3CD0-C608-49E3-A34B-63C23BA980D8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4">
              <a:extLst>
                <a:ext uri="{FF2B5EF4-FFF2-40B4-BE49-F238E27FC236}">
                  <a16:creationId xmlns:a16="http://schemas.microsoft.com/office/drawing/2014/main" id="{DDBF1559-8845-40BC-85C6-7ED01028B4EE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미해결 문제점 및 예상 해결 방안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37" name="자유형: 도형 12">
            <a:extLst>
              <a:ext uri="{FF2B5EF4-FFF2-40B4-BE49-F238E27FC236}">
                <a16:creationId xmlns:a16="http://schemas.microsoft.com/office/drawing/2014/main" id="{6FAE1D48-9A2D-4208-83E8-C89B53003FA1}"/>
              </a:ext>
            </a:extLst>
          </p:cNvPr>
          <p:cNvSpPr/>
          <p:nvPr/>
        </p:nvSpPr>
        <p:spPr>
          <a:xfrm rot="19249572">
            <a:off x="4251580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06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4DC0E8F-BF1E-427C-8179-F0BC612BAFE3}"/>
              </a:ext>
            </a:extLst>
          </p:cNvPr>
          <p:cNvGrpSpPr/>
          <p:nvPr/>
        </p:nvGrpSpPr>
        <p:grpSpPr>
          <a:xfrm>
            <a:off x="9133814" y="4237874"/>
            <a:ext cx="2045414" cy="2441812"/>
            <a:chOff x="2261118" y="2212520"/>
            <a:chExt cx="4814595" cy="5747657"/>
          </a:xfrm>
        </p:grpSpPr>
        <p:sp>
          <p:nvSpPr>
            <p:cNvPr id="43" name="자유형 25">
              <a:extLst>
                <a:ext uri="{FF2B5EF4-FFF2-40B4-BE49-F238E27FC236}">
                  <a16:creationId xmlns:a16="http://schemas.microsoft.com/office/drawing/2014/main" id="{6E339F5C-BC6B-4074-9195-8F7E67416CDF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" name="직사각형 4">
              <a:extLst>
                <a:ext uri="{FF2B5EF4-FFF2-40B4-BE49-F238E27FC236}">
                  <a16:creationId xmlns:a16="http://schemas.microsoft.com/office/drawing/2014/main" id="{0C5FA828-24BD-446C-9055-8D93C5889432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FDF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기타 과제 </a:t>
              </a:r>
              <a:endPara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관련 내용</a:t>
              </a:r>
            </a:p>
          </p:txBody>
        </p:sp>
      </p:grpSp>
      <p:sp>
        <p:nvSpPr>
          <p:cNvPr id="45" name="자유형: 도형 12">
            <a:extLst>
              <a:ext uri="{FF2B5EF4-FFF2-40B4-BE49-F238E27FC236}">
                <a16:creationId xmlns:a16="http://schemas.microsoft.com/office/drawing/2014/main" id="{93E1F166-929E-444F-B016-213148B75AFD}"/>
              </a:ext>
            </a:extLst>
          </p:cNvPr>
          <p:cNvSpPr/>
          <p:nvPr/>
        </p:nvSpPr>
        <p:spPr>
          <a:xfrm rot="19249572">
            <a:off x="9802810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08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06CE22F-B416-46D7-B4B9-B2F99E58F041}"/>
              </a:ext>
            </a:extLst>
          </p:cNvPr>
          <p:cNvGrpSpPr/>
          <p:nvPr/>
        </p:nvGrpSpPr>
        <p:grpSpPr>
          <a:xfrm>
            <a:off x="6358199" y="4218347"/>
            <a:ext cx="2045414" cy="2441812"/>
            <a:chOff x="2261118" y="2212520"/>
            <a:chExt cx="4814595" cy="5747657"/>
          </a:xfrm>
        </p:grpSpPr>
        <p:sp>
          <p:nvSpPr>
            <p:cNvPr id="48" name="자유형 20">
              <a:extLst>
                <a:ext uri="{FF2B5EF4-FFF2-40B4-BE49-F238E27FC236}">
                  <a16:creationId xmlns:a16="http://schemas.microsoft.com/office/drawing/2014/main" id="{4DCEE2E9-A549-4EBD-8306-9BFBB3F94C1E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직사각형 4">
              <a:extLst>
                <a:ext uri="{FF2B5EF4-FFF2-40B4-BE49-F238E27FC236}">
                  <a16:creationId xmlns:a16="http://schemas.microsoft.com/office/drawing/2014/main" id="{D3C842C6-8355-49FD-8D19-F7A6E74C9107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조별 과제 진행 중에 얻은 교훈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41" name="자유형: 도형 12">
            <a:extLst>
              <a:ext uri="{FF2B5EF4-FFF2-40B4-BE49-F238E27FC236}">
                <a16:creationId xmlns:a16="http://schemas.microsoft.com/office/drawing/2014/main" id="{584E7A93-1D45-4318-9FEB-9B4AB99423A5}"/>
              </a:ext>
            </a:extLst>
          </p:cNvPr>
          <p:cNvSpPr/>
          <p:nvPr/>
        </p:nvSpPr>
        <p:spPr>
          <a:xfrm rot="19249572">
            <a:off x="7027195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07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97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07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조별 과제 진행 중 얻은 교훈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6D64F3-B634-44BC-8023-409FAC83848B}"/>
              </a:ext>
            </a:extLst>
          </p:cNvPr>
          <p:cNvGrpSpPr/>
          <p:nvPr/>
        </p:nvGrpSpPr>
        <p:grpSpPr>
          <a:xfrm>
            <a:off x="0" y="1091526"/>
            <a:ext cx="6682050" cy="845500"/>
            <a:chOff x="0" y="1041804"/>
            <a:chExt cx="6682050" cy="8455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DFA03BF-5019-454F-93CA-ED6360E506AD}"/>
                </a:ext>
              </a:extLst>
            </p:cNvPr>
            <p:cNvGrpSpPr/>
            <p:nvPr/>
          </p:nvGrpSpPr>
          <p:grpSpPr>
            <a:xfrm>
              <a:off x="0" y="1302529"/>
              <a:ext cx="6682050" cy="584775"/>
              <a:chOff x="0" y="1302529"/>
              <a:chExt cx="6682050" cy="584775"/>
            </a:xfrm>
          </p:grpSpPr>
          <p:sp>
            <p:nvSpPr>
              <p:cNvPr id="7" name="テキスト ボックス 3">
                <a:extLst>
                  <a:ext uri="{FF2B5EF4-FFF2-40B4-BE49-F238E27FC236}">
                    <a16:creationId xmlns:a16="http://schemas.microsoft.com/office/drawing/2014/main" id="{ECD7DB49-8582-4210-B1E2-E7A46431E3BC}"/>
                  </a:ext>
                </a:extLst>
              </p:cNvPr>
              <p:cNvSpPr txBox="1"/>
              <p:nvPr/>
            </p:nvSpPr>
            <p:spPr>
              <a:xfrm>
                <a:off x="167354" y="1395746"/>
                <a:ext cx="65146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  <a:cs typeface="Ebrima" panose="02000000000000000000" pitchFamily="2" charset="0"/>
                  </a:rPr>
                  <a:t>신기술은 계속 나타나고 더 쓰기 편하게 발전한다</a:t>
                </a:r>
                <a:endPara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endParaRPr>
              </a:p>
            </p:txBody>
          </p:sp>
          <p:sp>
            <p:nvSpPr>
              <p:cNvPr id="8" name="テキスト ボックス 6">
                <a:extLst>
                  <a:ext uri="{FF2B5EF4-FFF2-40B4-BE49-F238E27FC236}">
                    <a16:creationId xmlns:a16="http://schemas.microsoft.com/office/drawing/2014/main" id="{B783D3B7-5238-47AB-8AB0-ABC97DA98F4E}"/>
                  </a:ext>
                </a:extLst>
              </p:cNvPr>
              <p:cNvSpPr txBox="1"/>
              <p:nvPr/>
            </p:nvSpPr>
            <p:spPr>
              <a:xfrm>
                <a:off x="0" y="1302529"/>
                <a:ext cx="3347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>
                    <a:solidFill>
                      <a:schemeClr val="bg2">
                        <a:lumMod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</a:rPr>
                  <a:t>“</a:t>
                </a:r>
                <a:endParaRPr kumimoji="1" lang="ja-JP" altLang="en-US" sz="32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endParaRPr>
              </a:p>
            </p:txBody>
          </p:sp>
        </p:grpSp>
        <p:sp>
          <p:nvSpPr>
            <p:cNvPr id="10" name="テキスト ボックス 6">
              <a:extLst>
                <a:ext uri="{FF2B5EF4-FFF2-40B4-BE49-F238E27FC236}">
                  <a16:creationId xmlns:a16="http://schemas.microsoft.com/office/drawing/2014/main" id="{9F8C6E0C-8C98-4E82-88A6-3F682B0A18B0}"/>
                </a:ext>
              </a:extLst>
            </p:cNvPr>
            <p:cNvSpPr txBox="1"/>
            <p:nvPr/>
          </p:nvSpPr>
          <p:spPr>
            <a:xfrm rot="10800000">
              <a:off x="6214447" y="1041804"/>
              <a:ext cx="334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09B79BF-EA69-4B8A-ADB7-2F59DD8CA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" t="-1" r="2483" b="1280"/>
          <a:stretch/>
        </p:blipFill>
        <p:spPr>
          <a:xfrm>
            <a:off x="0" y="4309592"/>
            <a:ext cx="4852736" cy="254840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ADD77D-43E2-4AC9-8A08-F5F418C5903B}"/>
              </a:ext>
            </a:extLst>
          </p:cNvPr>
          <p:cNvSpPr/>
          <p:nvPr/>
        </p:nvSpPr>
        <p:spPr>
          <a:xfrm>
            <a:off x="4852736" y="5780782"/>
            <a:ext cx="72510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AutoNum type="arabicPeriod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Defaco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였지만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점점 컨테이너 기술들이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의존성을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줄여나가고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있음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보안문제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(RHEL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에서 표준은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docker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가 아닌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PODMAN)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Loose Coupling  [ Container Runtime Interface(CRI) 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의 구현체로 제공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4" name="テキスト ボックス 3">
            <a:extLst>
              <a:ext uri="{FF2B5EF4-FFF2-40B4-BE49-F238E27FC236}">
                <a16:creationId xmlns:a16="http://schemas.microsoft.com/office/drawing/2014/main" id="{52D23BCD-85E2-4374-8ADC-EC070D5EC165}"/>
              </a:ext>
            </a:extLst>
          </p:cNvPr>
          <p:cNvSpPr txBox="1"/>
          <p:nvPr/>
        </p:nvSpPr>
        <p:spPr>
          <a:xfrm>
            <a:off x="0" y="1013697"/>
            <a:ext cx="2582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IT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경영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2014316016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설동민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B39979BD-2F3E-4C1C-A3E7-70032B129765}"/>
              </a:ext>
            </a:extLst>
          </p:cNvPr>
          <p:cNvSpPr txBox="1"/>
          <p:nvPr/>
        </p:nvSpPr>
        <p:spPr>
          <a:xfrm>
            <a:off x="334707" y="2121692"/>
            <a:ext cx="6347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변하지 않는 컴퓨터 과학 기반 지식을 더 많이 공부해야만 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컴퓨터 구조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운영체제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자료구조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알고리즘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네트워크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5380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C0781C-B19F-440E-99AD-C99A4DCB9FBA}"/>
              </a:ext>
            </a:extLst>
          </p:cNvPr>
          <p:cNvSpPr/>
          <p:nvPr/>
        </p:nvSpPr>
        <p:spPr>
          <a:xfrm>
            <a:off x="3718493" y="2767280"/>
            <a:ext cx="4801314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감사합니다</a:t>
            </a:r>
            <a:endParaRPr lang="ko-KR" altLang="en-US" sz="8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331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별첨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ECR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383D39-A49C-48CB-8AF1-C1B4BE40443C}"/>
              </a:ext>
            </a:extLst>
          </p:cNvPr>
          <p:cNvGrpSpPr/>
          <p:nvPr/>
        </p:nvGrpSpPr>
        <p:grpSpPr>
          <a:xfrm>
            <a:off x="207504" y="979875"/>
            <a:ext cx="5888496" cy="596202"/>
            <a:chOff x="4171081" y="964412"/>
            <a:chExt cx="4702028" cy="1108950"/>
          </a:xfrm>
        </p:grpSpPr>
        <p:sp>
          <p:nvSpPr>
            <p:cNvPr id="22" name="テキスト ボックス 3">
              <a:extLst>
                <a:ext uri="{FF2B5EF4-FFF2-40B4-BE49-F238E27FC236}">
                  <a16:creationId xmlns:a16="http://schemas.microsoft.com/office/drawing/2014/main" id="{E6B2BB0F-CD0A-4D07-B646-2C57B0FECAA0}"/>
                </a:ext>
              </a:extLst>
            </p:cNvPr>
            <p:cNvSpPr txBox="1"/>
            <p:nvPr/>
          </p:nvSpPr>
          <p:spPr>
            <a:xfrm>
              <a:off x="4338435" y="1100160"/>
              <a:ext cx="4366174" cy="973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Container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Repository</a:t>
              </a:r>
            </a:p>
          </p:txBody>
        </p:sp>
        <p:sp>
          <p:nvSpPr>
            <p:cNvPr id="24" name="テキスト ボックス 6">
              <a:extLst>
                <a:ext uri="{FF2B5EF4-FFF2-40B4-BE49-F238E27FC236}">
                  <a16:creationId xmlns:a16="http://schemas.microsoft.com/office/drawing/2014/main" id="{6EFBFFC7-288C-4FE7-B965-EF7AC651DEE9}"/>
                </a:ext>
              </a:extLst>
            </p:cNvPr>
            <p:cNvSpPr txBox="1"/>
            <p:nvPr/>
          </p:nvSpPr>
          <p:spPr>
            <a:xfrm>
              <a:off x="4171081" y="964412"/>
              <a:ext cx="334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25" name="テキスト ボックス 6">
              <a:extLst>
                <a:ext uri="{FF2B5EF4-FFF2-40B4-BE49-F238E27FC236}">
                  <a16:creationId xmlns:a16="http://schemas.microsoft.com/office/drawing/2014/main" id="{92416123-F931-46BE-A2D2-712ADA94DC6A}"/>
                </a:ext>
              </a:extLst>
            </p:cNvPr>
            <p:cNvSpPr txBox="1"/>
            <p:nvPr/>
          </p:nvSpPr>
          <p:spPr>
            <a:xfrm rot="10800000">
              <a:off x="8538401" y="1047486"/>
              <a:ext cx="33470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131018D-7773-483A-98FB-76A1947F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6800"/>
            <a:ext cx="7056514" cy="2681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74CBDA-A897-4A12-AB0E-DECFE464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9009"/>
            <a:ext cx="5676835" cy="1519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DA8A5E-9958-4A5D-B85A-C4F950661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780" y="1909009"/>
            <a:ext cx="4132400" cy="2217570"/>
          </a:xfrm>
          <a:prstGeom prst="rect">
            <a:avLst/>
          </a:prstGeom>
        </p:spPr>
      </p:pic>
      <p:sp>
        <p:nvSpPr>
          <p:cNvPr id="12" name="テキスト ボックス 3">
            <a:extLst>
              <a:ext uri="{FF2B5EF4-FFF2-40B4-BE49-F238E27FC236}">
                <a16:creationId xmlns:a16="http://schemas.microsoft.com/office/drawing/2014/main" id="{43A17DC5-2B8A-43DB-872C-15478535A616}"/>
              </a:ext>
            </a:extLst>
          </p:cNvPr>
          <p:cNvSpPr txBox="1"/>
          <p:nvPr/>
        </p:nvSpPr>
        <p:spPr>
          <a:xfrm>
            <a:off x="0" y="1570455"/>
            <a:ext cx="871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Tx/>
              <a:buChar char="-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1.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이미지를 만드는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Dockerfile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과 여러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이미지를 컨트롤하게 해주는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docker-compose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3" name="テキスト ボックス 3">
            <a:extLst>
              <a:ext uri="{FF2B5EF4-FFF2-40B4-BE49-F238E27FC236}">
                <a16:creationId xmlns:a16="http://schemas.microsoft.com/office/drawing/2014/main" id="{4BE1303F-6A4E-4DA5-A712-FF10574F1A44}"/>
              </a:ext>
            </a:extLst>
          </p:cNvPr>
          <p:cNvSpPr txBox="1"/>
          <p:nvPr/>
        </p:nvSpPr>
        <p:spPr>
          <a:xfrm>
            <a:off x="7056514" y="6273225"/>
            <a:ext cx="4557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Tx/>
              <a:buChar char="-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2.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만들어진 이미지는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이미지 저장소에 보관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E.g. AWS ECR, Docker Hub</a:t>
            </a:r>
          </a:p>
        </p:txBody>
      </p:sp>
    </p:spTree>
    <p:extLst>
      <p:ext uri="{BB962C8B-B14F-4D97-AF65-F5344CB8AC3E}">
        <p14:creationId xmlns:p14="http://schemas.microsoft.com/office/powerpoint/2010/main" val="1930812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별첨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ECS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오케스트레이션 방식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383D39-A49C-48CB-8AF1-C1B4BE40443C}"/>
              </a:ext>
            </a:extLst>
          </p:cNvPr>
          <p:cNvGrpSpPr/>
          <p:nvPr/>
        </p:nvGrpSpPr>
        <p:grpSpPr>
          <a:xfrm>
            <a:off x="207504" y="979875"/>
            <a:ext cx="7834476" cy="596202"/>
            <a:chOff x="4171081" y="964412"/>
            <a:chExt cx="4702028" cy="1108950"/>
          </a:xfrm>
        </p:grpSpPr>
        <p:sp>
          <p:nvSpPr>
            <p:cNvPr id="22" name="テキスト ボックス 3">
              <a:extLst>
                <a:ext uri="{FF2B5EF4-FFF2-40B4-BE49-F238E27FC236}">
                  <a16:creationId xmlns:a16="http://schemas.microsoft.com/office/drawing/2014/main" id="{E6B2BB0F-CD0A-4D07-B646-2C57B0FECAA0}"/>
                </a:ext>
              </a:extLst>
            </p:cNvPr>
            <p:cNvSpPr txBox="1"/>
            <p:nvPr/>
          </p:nvSpPr>
          <p:spPr>
            <a:xfrm>
              <a:off x="4338435" y="1100160"/>
              <a:ext cx="4366174" cy="973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Container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Service [ECS -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fargate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]</a:t>
              </a:r>
            </a:p>
          </p:txBody>
        </p:sp>
        <p:sp>
          <p:nvSpPr>
            <p:cNvPr id="24" name="テキスト ボックス 6">
              <a:extLst>
                <a:ext uri="{FF2B5EF4-FFF2-40B4-BE49-F238E27FC236}">
                  <a16:creationId xmlns:a16="http://schemas.microsoft.com/office/drawing/2014/main" id="{6EFBFFC7-288C-4FE7-B965-EF7AC651DEE9}"/>
                </a:ext>
              </a:extLst>
            </p:cNvPr>
            <p:cNvSpPr txBox="1"/>
            <p:nvPr/>
          </p:nvSpPr>
          <p:spPr>
            <a:xfrm>
              <a:off x="4171081" y="964412"/>
              <a:ext cx="334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25" name="テキスト ボックス 6">
              <a:extLst>
                <a:ext uri="{FF2B5EF4-FFF2-40B4-BE49-F238E27FC236}">
                  <a16:creationId xmlns:a16="http://schemas.microsoft.com/office/drawing/2014/main" id="{92416123-F931-46BE-A2D2-712ADA94DC6A}"/>
                </a:ext>
              </a:extLst>
            </p:cNvPr>
            <p:cNvSpPr txBox="1"/>
            <p:nvPr/>
          </p:nvSpPr>
          <p:spPr>
            <a:xfrm rot="10800000">
              <a:off x="8538401" y="1047486"/>
              <a:ext cx="33470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EDB6739-31EA-400C-AF53-7F1D6E1F1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76"/>
          <a:stretch/>
        </p:blipFill>
        <p:spPr>
          <a:xfrm>
            <a:off x="1" y="5441718"/>
            <a:ext cx="6866021" cy="1315536"/>
          </a:xfrm>
          <a:prstGeom prst="rect">
            <a:avLst/>
          </a:prstGeom>
        </p:spPr>
      </p:pic>
      <p:sp>
        <p:nvSpPr>
          <p:cNvPr id="20" name="テキスト ボックス 3">
            <a:extLst>
              <a:ext uri="{FF2B5EF4-FFF2-40B4-BE49-F238E27FC236}">
                <a16:creationId xmlns:a16="http://schemas.microsoft.com/office/drawing/2014/main" id="{1B07E313-3345-4D46-A52E-B37C45706CA6}"/>
              </a:ext>
            </a:extLst>
          </p:cNvPr>
          <p:cNvSpPr txBox="1"/>
          <p:nvPr/>
        </p:nvSpPr>
        <p:spPr>
          <a:xfrm>
            <a:off x="0" y="5046470"/>
            <a:ext cx="988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예시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3.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서버 컨테이너의 메모리가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70%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이상일때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: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컨테이너 추가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40%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이하일 때 컨테이너 제거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EEB62C-6EE7-43B9-B443-92023612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6" y="2094435"/>
            <a:ext cx="4230796" cy="2828925"/>
          </a:xfrm>
          <a:prstGeom prst="rect">
            <a:avLst/>
          </a:prstGeom>
        </p:spPr>
      </p:pic>
      <p:sp>
        <p:nvSpPr>
          <p:cNvPr id="28" name="テキスト ボックス 3">
            <a:extLst>
              <a:ext uri="{FF2B5EF4-FFF2-40B4-BE49-F238E27FC236}">
                <a16:creationId xmlns:a16="http://schemas.microsoft.com/office/drawing/2014/main" id="{A0625C71-A4B5-4614-AB5A-309392F5750D}"/>
              </a:ext>
            </a:extLst>
          </p:cNvPr>
          <p:cNvSpPr txBox="1"/>
          <p:nvPr/>
        </p:nvSpPr>
        <p:spPr>
          <a:xfrm>
            <a:off x="-1" y="1727534"/>
            <a:ext cx="5358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예시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1.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서버 컨테이너를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0.5vCPU, 1GB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메모리한도로 생성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0F1FD6-B6D3-4E60-BEAA-7D8EE35071E4}"/>
              </a:ext>
            </a:extLst>
          </p:cNvPr>
          <p:cNvGrpSpPr/>
          <p:nvPr/>
        </p:nvGrpSpPr>
        <p:grpSpPr>
          <a:xfrm>
            <a:off x="5665655" y="2387439"/>
            <a:ext cx="6447019" cy="2169020"/>
            <a:chOff x="5253790" y="2451341"/>
            <a:chExt cx="6447019" cy="21690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1166B47-9C13-4CDA-9840-95E57ABAE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8063" y="2833672"/>
              <a:ext cx="6342746" cy="1786689"/>
            </a:xfrm>
            <a:prstGeom prst="rect">
              <a:avLst/>
            </a:prstGeom>
          </p:spPr>
        </p:pic>
        <p:sp>
          <p:nvSpPr>
            <p:cNvPr id="14" name="テキスト ボックス 3">
              <a:extLst>
                <a:ext uri="{FF2B5EF4-FFF2-40B4-BE49-F238E27FC236}">
                  <a16:creationId xmlns:a16="http://schemas.microsoft.com/office/drawing/2014/main" id="{A17D3EC3-E2AF-4F02-ABC5-9A2F4C9BC880}"/>
                </a:ext>
              </a:extLst>
            </p:cNvPr>
            <p:cNvSpPr txBox="1"/>
            <p:nvPr/>
          </p:nvSpPr>
          <p:spPr>
            <a:xfrm>
              <a:off x="5253790" y="2451341"/>
              <a:ext cx="64470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6213" indent="-176213">
                <a:buFontTx/>
                <a:buChar char="-"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예시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2.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각 컨테이너 상황에 따라 컨테이너를 동적으로 증가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/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감소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9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13294" y="115745"/>
            <a:ext cx="5838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구현한 인터넷 서비스 명칭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BEF41AB9-E41A-44F5-B9A1-820DDE23CAA4}"/>
              </a:ext>
            </a:extLst>
          </p:cNvPr>
          <p:cNvSpPr txBox="1"/>
          <p:nvPr/>
        </p:nvSpPr>
        <p:spPr>
          <a:xfrm>
            <a:off x="764610" y="1795872"/>
            <a:ext cx="11645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AWS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에서 제공하는 딥러닝 기반 모델을 활용하여 사용자가 이미지를 업로드하면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,</a:t>
            </a:r>
          </a:p>
          <a:p>
            <a:pPr algn="just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입력 받은 이미지를 분류하여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라벨링하는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이미지 호스팅 웹 서비스</a:t>
            </a:r>
            <a:endParaRPr lang="en-US" altLang="ko-KR" sz="2000" dirty="0">
              <a:solidFill>
                <a:srgbClr val="FF000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859924-3EFD-44AF-BD0A-B176080D3030}"/>
              </a:ext>
            </a:extLst>
          </p:cNvPr>
          <p:cNvGrpSpPr/>
          <p:nvPr/>
        </p:nvGrpSpPr>
        <p:grpSpPr>
          <a:xfrm>
            <a:off x="147091" y="813461"/>
            <a:ext cx="7372667" cy="892184"/>
            <a:chOff x="123678" y="609782"/>
            <a:chExt cx="7372667" cy="892184"/>
          </a:xfrm>
        </p:grpSpPr>
        <p:sp>
          <p:nvSpPr>
            <p:cNvPr id="10" name="テキスト ボックス 3">
              <a:extLst>
                <a:ext uri="{FF2B5EF4-FFF2-40B4-BE49-F238E27FC236}">
                  <a16:creationId xmlns:a16="http://schemas.microsoft.com/office/drawing/2014/main" id="{8C7023A0-6DEC-40F5-B7EE-221D59FFC076}"/>
                </a:ext>
              </a:extLst>
            </p:cNvPr>
            <p:cNvSpPr txBox="1"/>
            <p:nvPr/>
          </p:nvSpPr>
          <p:spPr>
            <a:xfrm>
              <a:off x="123678" y="917191"/>
              <a:ext cx="7372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Sortographer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– 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이미지 분류 사진첩</a:t>
              </a:r>
              <a:endPara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12" name="テキスト ボックス 6">
              <a:extLst>
                <a:ext uri="{FF2B5EF4-FFF2-40B4-BE49-F238E27FC236}">
                  <a16:creationId xmlns:a16="http://schemas.microsoft.com/office/drawing/2014/main" id="{DD845FC9-7E52-447B-A3BB-C01A7F84D232}"/>
                </a:ext>
              </a:extLst>
            </p:cNvPr>
            <p:cNvSpPr txBox="1"/>
            <p:nvPr/>
          </p:nvSpPr>
          <p:spPr>
            <a:xfrm>
              <a:off x="573843" y="812149"/>
              <a:ext cx="334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3" name="テキスト ボックス 6">
              <a:extLst>
                <a:ext uri="{FF2B5EF4-FFF2-40B4-BE49-F238E27FC236}">
                  <a16:creationId xmlns:a16="http://schemas.microsoft.com/office/drawing/2014/main" id="{1380FC84-826C-4C1F-B424-267B61C25143}"/>
                </a:ext>
              </a:extLst>
            </p:cNvPr>
            <p:cNvSpPr txBox="1"/>
            <p:nvPr/>
          </p:nvSpPr>
          <p:spPr>
            <a:xfrm rot="10800000">
              <a:off x="6723795" y="609782"/>
              <a:ext cx="334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852A010-AF07-42DF-96AC-26FB011A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17" y="2657745"/>
            <a:ext cx="5810205" cy="327720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3B7E4-9874-4F50-BEE5-685A6B5EF0A1}"/>
              </a:ext>
            </a:extLst>
          </p:cNvPr>
          <p:cNvSpPr/>
          <p:nvPr/>
        </p:nvSpPr>
        <p:spPr>
          <a:xfrm>
            <a:off x="8302123" y="5991561"/>
            <a:ext cx="133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imgur.com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AE09BA-9BE1-4A2D-AA4B-4E7FE54C414C}"/>
              </a:ext>
            </a:extLst>
          </p:cNvPr>
          <p:cNvSpPr/>
          <p:nvPr/>
        </p:nvSpPr>
        <p:spPr>
          <a:xfrm>
            <a:off x="1366494" y="6319886"/>
            <a:ext cx="40527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아마존에서 제공하는 영상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분류 서비스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045857-8847-463A-83DE-36652D2850D4}"/>
              </a:ext>
            </a:extLst>
          </p:cNvPr>
          <p:cNvSpPr/>
          <p:nvPr/>
        </p:nvSpPr>
        <p:spPr>
          <a:xfrm>
            <a:off x="2290082" y="5991561"/>
            <a:ext cx="189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en-US" altLang="ko-KR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Rekognition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156D83-883B-419F-A888-B123036A7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2" y="2657746"/>
            <a:ext cx="5443583" cy="32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제공 아키텍처 다이어그램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4ECC709-46DB-4FEA-9423-67147CA99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3488" r="2124"/>
          <a:stretch/>
        </p:blipFill>
        <p:spPr>
          <a:xfrm>
            <a:off x="57506" y="2094161"/>
            <a:ext cx="4755661" cy="3840792"/>
          </a:xfrm>
          <a:prstGeom prst="rect">
            <a:avLst/>
          </a:prstGeom>
          <a:ln w="76200">
            <a:noFill/>
          </a:ln>
        </p:spPr>
      </p:pic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9685615C-66D7-4A9E-A12A-94ED5D0B060D}"/>
              </a:ext>
            </a:extLst>
          </p:cNvPr>
          <p:cNvSpPr txBox="1"/>
          <p:nvPr/>
        </p:nvSpPr>
        <p:spPr>
          <a:xfrm>
            <a:off x="1388920" y="1258208"/>
            <a:ext cx="2092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기존 설계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0" name="テキスト ボックス 3">
            <a:extLst>
              <a:ext uri="{FF2B5EF4-FFF2-40B4-BE49-F238E27FC236}">
                <a16:creationId xmlns:a16="http://schemas.microsoft.com/office/drawing/2014/main" id="{97C0F8EF-A8C6-4600-93DD-4F05C33D5974}"/>
              </a:ext>
            </a:extLst>
          </p:cNvPr>
          <p:cNvSpPr txBox="1"/>
          <p:nvPr/>
        </p:nvSpPr>
        <p:spPr>
          <a:xfrm>
            <a:off x="7824496" y="1261320"/>
            <a:ext cx="2345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변경 후 설계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7EAF30-5C44-4B8F-A955-A30E2F06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05" y="2094161"/>
            <a:ext cx="6274041" cy="45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FAA1046-17E0-4497-A10E-D255A03E7B9D}"/>
              </a:ext>
            </a:extLst>
          </p:cNvPr>
          <p:cNvSpPr/>
          <p:nvPr/>
        </p:nvSpPr>
        <p:spPr>
          <a:xfrm>
            <a:off x="1992646" y="1620576"/>
            <a:ext cx="8113853" cy="4849672"/>
          </a:xfrm>
          <a:prstGeom prst="rect">
            <a:avLst/>
          </a:prstGeom>
          <a:solidFill>
            <a:schemeClr val="bg1"/>
          </a:solidFill>
          <a:ln w="38100"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5">
            <a:extLst>
              <a:ext uri="{FF2B5EF4-FFF2-40B4-BE49-F238E27FC236}">
                <a16:creationId xmlns:a16="http://schemas.microsoft.com/office/drawing/2014/main" id="{66389A74-6CE6-407D-B1A8-3A7609DCF2A8}"/>
              </a:ext>
            </a:extLst>
          </p:cNvPr>
          <p:cNvSpPr txBox="1"/>
          <p:nvPr/>
        </p:nvSpPr>
        <p:spPr>
          <a:xfrm>
            <a:off x="2285255" y="1864244"/>
            <a:ext cx="36008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Rekognition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Route 53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Cirtificate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 Manager  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cloudfront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S3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RDS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ElastiCache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CloudWatch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VPC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ECS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fargate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ECR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ELB</a:t>
            </a:r>
          </a:p>
        </p:txBody>
      </p: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C855A1E9-E0BC-4814-93FA-81B0F4114CE9}"/>
              </a:ext>
            </a:extLst>
          </p:cNvPr>
          <p:cNvSpPr txBox="1"/>
          <p:nvPr/>
        </p:nvSpPr>
        <p:spPr>
          <a:xfrm>
            <a:off x="2585936" y="1118187"/>
            <a:ext cx="2671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</a:p>
        </p:txBody>
      </p:sp>
      <p:sp>
        <p:nvSpPr>
          <p:cNvPr id="14" name="テキスト ボックス 3">
            <a:extLst>
              <a:ext uri="{FF2B5EF4-FFF2-40B4-BE49-F238E27FC236}">
                <a16:creationId xmlns:a16="http://schemas.microsoft.com/office/drawing/2014/main" id="{B5112589-4128-4395-BFE4-DF995D1A3318}"/>
              </a:ext>
            </a:extLst>
          </p:cNvPr>
          <p:cNvSpPr txBox="1"/>
          <p:nvPr/>
        </p:nvSpPr>
        <p:spPr>
          <a:xfrm>
            <a:off x="7012205" y="1113974"/>
            <a:ext cx="217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설명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5" name="テキスト ボックス 5">
            <a:extLst>
              <a:ext uri="{FF2B5EF4-FFF2-40B4-BE49-F238E27FC236}">
                <a16:creationId xmlns:a16="http://schemas.microsoft.com/office/drawing/2014/main" id="{EC1BCA8A-A6F5-40F3-A9FB-94EFAAA2C8E0}"/>
              </a:ext>
            </a:extLst>
          </p:cNvPr>
          <p:cNvSpPr txBox="1"/>
          <p:nvPr/>
        </p:nvSpPr>
        <p:spPr>
          <a:xfrm>
            <a:off x="6327242" y="1864244"/>
            <a:ext cx="3521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딥 러닝 기반 시각 분석 서비스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DNS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서비스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도메인 인증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CDN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스토리지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&amp;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정적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웹호스팅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관계형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DB (MySQL)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In-Memory DB (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redis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)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서비스 모니터링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가상 사설 클라우드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컨테이너 오케스트레이션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AWS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도커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 이미지 사설 저장소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로드벨런서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006790-F77D-47AE-97F6-CFC5EC32CB9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034866" y="1620576"/>
            <a:ext cx="14707" cy="4849672"/>
          </a:xfrm>
          <a:prstGeom prst="line">
            <a:avLst/>
          </a:prstGeom>
          <a:ln w="28575">
            <a:solidFill>
              <a:srgbClr val="87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00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8FE73F8B-AB98-4364-89CE-F54B76289CD3}"/>
              </a:ext>
            </a:extLst>
          </p:cNvPr>
          <p:cNvGrpSpPr/>
          <p:nvPr/>
        </p:nvGrpSpPr>
        <p:grpSpPr>
          <a:xfrm>
            <a:off x="4258480" y="2350466"/>
            <a:ext cx="3598718" cy="3505201"/>
            <a:chOff x="298828" y="2350467"/>
            <a:chExt cx="3598718" cy="350520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C8E597-D7A3-4C1F-BC85-61A68DA5B59E}"/>
                </a:ext>
              </a:extLst>
            </p:cNvPr>
            <p:cNvSpPr/>
            <p:nvPr/>
          </p:nvSpPr>
          <p:spPr>
            <a:xfrm>
              <a:off x="298828" y="2350467"/>
              <a:ext cx="3598718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FD5CD12-486C-4148-813C-47BAB7B9258F}"/>
                </a:ext>
              </a:extLst>
            </p:cNvPr>
            <p:cNvSpPr/>
            <p:nvPr/>
          </p:nvSpPr>
          <p:spPr>
            <a:xfrm>
              <a:off x="298828" y="5455558"/>
              <a:ext cx="3591785" cy="400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Type 2 </a:t>
              </a:r>
              <a:r>
                <a:rPr lang="en-US" altLang="ko-KR" sz="1100" b="1" dirty="0"/>
                <a:t>( </a:t>
              </a:r>
              <a:r>
                <a:rPr lang="ko-KR" altLang="en-US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호스트형 가상화 </a:t>
              </a:r>
              <a:r>
                <a:rPr lang="en-US" altLang="ko-KR" sz="1100" b="1" dirty="0"/>
                <a:t>)</a:t>
              </a:r>
              <a:endParaRPr lang="ko-KR" altLang="en-US" sz="1100" b="1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1B07C76-0FBD-4BFE-9A22-C80D311D4B0D}"/>
              </a:ext>
            </a:extLst>
          </p:cNvPr>
          <p:cNvGrpSpPr/>
          <p:nvPr/>
        </p:nvGrpSpPr>
        <p:grpSpPr>
          <a:xfrm>
            <a:off x="183332" y="2350466"/>
            <a:ext cx="3598718" cy="3505201"/>
            <a:chOff x="401095" y="2350467"/>
            <a:chExt cx="3598718" cy="35052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14F96E7-EC23-4595-BC86-D04FBB16B439}"/>
                </a:ext>
              </a:extLst>
            </p:cNvPr>
            <p:cNvSpPr/>
            <p:nvPr/>
          </p:nvSpPr>
          <p:spPr>
            <a:xfrm>
              <a:off x="401095" y="2350467"/>
              <a:ext cx="3598718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56C9D1E-739E-41D9-AF48-181A4B2EE0E0}"/>
                </a:ext>
              </a:extLst>
            </p:cNvPr>
            <p:cNvSpPr/>
            <p:nvPr/>
          </p:nvSpPr>
          <p:spPr>
            <a:xfrm>
              <a:off x="401095" y="5455558"/>
              <a:ext cx="3591785" cy="400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Type 1 </a:t>
              </a:r>
              <a:r>
                <a:rPr lang="en-US" altLang="ko-KR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 </a:t>
              </a:r>
              <a:r>
                <a:rPr lang="ko-KR" altLang="en-US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전</a:t>
              </a:r>
              <a:r>
                <a:rPr lang="en-US" altLang="ko-KR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 </a:t>
              </a:r>
              <a:r>
                <a:rPr lang="ko-KR" altLang="en-US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반가상화 </a:t>
              </a:r>
              <a:r>
                <a:rPr lang="en-US" altLang="ko-KR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)</a:t>
              </a:r>
              <a:endParaRPr lang="ko-KR" altLang="en-US" sz="11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A63826-20C5-4F1B-AD07-9BE6820BC969}"/>
              </a:ext>
            </a:extLst>
          </p:cNvPr>
          <p:cNvGrpSpPr/>
          <p:nvPr/>
        </p:nvGrpSpPr>
        <p:grpSpPr>
          <a:xfrm>
            <a:off x="-56147" y="979875"/>
            <a:ext cx="6569242" cy="591340"/>
            <a:chOff x="4012845" y="964412"/>
            <a:chExt cx="4919914" cy="1099908"/>
          </a:xfrm>
        </p:grpSpPr>
        <p:sp>
          <p:nvSpPr>
            <p:cNvPr id="13" name="テキスト ボックス 3">
              <a:extLst>
                <a:ext uri="{FF2B5EF4-FFF2-40B4-BE49-F238E27FC236}">
                  <a16:creationId xmlns:a16="http://schemas.microsoft.com/office/drawing/2014/main" id="{1472E5AE-7E14-49F5-9FC5-2E7E91F68D42}"/>
                </a:ext>
              </a:extLst>
            </p:cNvPr>
            <p:cNvSpPr txBox="1"/>
            <p:nvPr/>
          </p:nvSpPr>
          <p:spPr>
            <a:xfrm>
              <a:off x="4012845" y="1091117"/>
              <a:ext cx="4919914" cy="973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Container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Service [ECS]</a:t>
              </a:r>
            </a:p>
          </p:txBody>
        </p:sp>
        <p:sp>
          <p:nvSpPr>
            <p:cNvPr id="17" name="テキスト ボックス 6">
              <a:extLst>
                <a:ext uri="{FF2B5EF4-FFF2-40B4-BE49-F238E27FC236}">
                  <a16:creationId xmlns:a16="http://schemas.microsoft.com/office/drawing/2014/main" id="{ABC75B13-35F3-48E2-841C-C6B2F6764271}"/>
                </a:ext>
              </a:extLst>
            </p:cNvPr>
            <p:cNvSpPr txBox="1"/>
            <p:nvPr/>
          </p:nvSpPr>
          <p:spPr>
            <a:xfrm>
              <a:off x="4171081" y="964412"/>
              <a:ext cx="334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8" name="テキスト ボックス 6">
              <a:extLst>
                <a:ext uri="{FF2B5EF4-FFF2-40B4-BE49-F238E27FC236}">
                  <a16:creationId xmlns:a16="http://schemas.microsoft.com/office/drawing/2014/main" id="{8D8D46E6-A786-4302-AE75-CCB0C0C7EA07}"/>
                </a:ext>
              </a:extLst>
            </p:cNvPr>
            <p:cNvSpPr txBox="1"/>
            <p:nvPr/>
          </p:nvSpPr>
          <p:spPr>
            <a:xfrm rot="10800000">
              <a:off x="8598051" y="1091117"/>
              <a:ext cx="334708" cy="646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23" name="テキスト ボックス 3">
            <a:extLst>
              <a:ext uri="{FF2B5EF4-FFF2-40B4-BE49-F238E27FC236}">
                <a16:creationId xmlns:a16="http://schemas.microsoft.com/office/drawing/2014/main" id="{EA34C284-590B-4E46-BD30-6821060C6B45}"/>
              </a:ext>
            </a:extLst>
          </p:cNvPr>
          <p:cNvSpPr txBox="1"/>
          <p:nvPr/>
        </p:nvSpPr>
        <p:spPr>
          <a:xfrm>
            <a:off x="946484" y="1536191"/>
            <a:ext cx="4021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선행 지식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가상화 기술과와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3080" name="Picture 8" descr="도커 소개에 대한 이미지 검색결과">
            <a:extLst>
              <a:ext uri="{FF2B5EF4-FFF2-40B4-BE49-F238E27FC236}">
                <a16:creationId xmlns:a16="http://schemas.microsoft.com/office/drawing/2014/main" id="{DE26A729-9FD2-4E14-A891-8BB78EAC8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t="12066" r="11577" b="15005"/>
          <a:stretch/>
        </p:blipFill>
        <p:spPr bwMode="auto">
          <a:xfrm>
            <a:off x="10901804" y="5855667"/>
            <a:ext cx="1182796" cy="100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26D54-02BD-475F-AB13-CE1DCC9C9E3C}"/>
              </a:ext>
            </a:extLst>
          </p:cNvPr>
          <p:cNvGrpSpPr/>
          <p:nvPr/>
        </p:nvGrpSpPr>
        <p:grpSpPr>
          <a:xfrm>
            <a:off x="421065" y="3052227"/>
            <a:ext cx="3116317" cy="2251805"/>
            <a:chOff x="155134" y="2753775"/>
            <a:chExt cx="3116317" cy="2251805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6F1FF50-53EA-43AD-914F-EA9F3E87005A}"/>
                </a:ext>
              </a:extLst>
            </p:cNvPr>
            <p:cNvSpPr/>
            <p:nvPr/>
          </p:nvSpPr>
          <p:spPr>
            <a:xfrm>
              <a:off x="155134" y="2760597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b="1" dirty="0"/>
                <a:t>Application</a:t>
              </a:r>
              <a:endParaRPr lang="ko-KR" altLang="en-US" sz="1100" b="1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2231DB-511B-4F59-94B4-37129E7E840E}"/>
                </a:ext>
              </a:extLst>
            </p:cNvPr>
            <p:cNvSpPr/>
            <p:nvPr/>
          </p:nvSpPr>
          <p:spPr>
            <a:xfrm>
              <a:off x="1231862" y="2753775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Application</a:t>
              </a:r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2311144-1299-45F0-9581-B472732C5823}"/>
                </a:ext>
              </a:extLst>
            </p:cNvPr>
            <p:cNvSpPr/>
            <p:nvPr/>
          </p:nvSpPr>
          <p:spPr>
            <a:xfrm>
              <a:off x="2308590" y="2760597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Application</a:t>
              </a:r>
              <a:endParaRPr lang="ko-KR" altLang="en-US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F53442A-E3D7-4B2F-9484-50F14835DDFC}"/>
                </a:ext>
              </a:extLst>
            </p:cNvPr>
            <p:cNvSpPr/>
            <p:nvPr/>
          </p:nvSpPr>
          <p:spPr>
            <a:xfrm>
              <a:off x="155134" y="3224674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 b="1" dirty="0"/>
                <a:t>OS</a:t>
              </a:r>
              <a:endParaRPr lang="ko-KR" altLang="en-US" sz="1600" b="1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45410EC-3E3A-49ED-9F26-934709656B71}"/>
                </a:ext>
              </a:extLst>
            </p:cNvPr>
            <p:cNvSpPr/>
            <p:nvPr/>
          </p:nvSpPr>
          <p:spPr>
            <a:xfrm>
              <a:off x="1231862" y="3224674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 b="1" dirty="0"/>
                <a:t>OS</a:t>
              </a:r>
              <a:endParaRPr lang="ko-KR" altLang="en-US" b="1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5E03BE0-5BCC-4140-B36D-A04A170B4462}"/>
                </a:ext>
              </a:extLst>
            </p:cNvPr>
            <p:cNvSpPr/>
            <p:nvPr/>
          </p:nvSpPr>
          <p:spPr>
            <a:xfrm>
              <a:off x="2308590" y="3224674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 b="1" dirty="0"/>
                <a:t>OS</a:t>
              </a:r>
              <a:endParaRPr lang="ko-KR" altLang="en-US" b="1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D4B3D92-0F93-4201-B4A2-683D7AE8C8CE}"/>
                </a:ext>
              </a:extLst>
            </p:cNvPr>
            <p:cNvSpPr/>
            <p:nvPr/>
          </p:nvSpPr>
          <p:spPr>
            <a:xfrm>
              <a:off x="155134" y="3688751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algn="ctr"/>
              <a:r>
                <a:rPr lang="en-US" altLang="ko-KR" sz="1400" b="1" dirty="0">
                  <a:solidFill>
                    <a:prstClr val="white"/>
                  </a:solidFill>
                </a:rPr>
                <a:t>VM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BEA5B85-B8F4-4F61-A260-1D995EB74B29}"/>
                </a:ext>
              </a:extLst>
            </p:cNvPr>
            <p:cNvSpPr/>
            <p:nvPr/>
          </p:nvSpPr>
          <p:spPr>
            <a:xfrm>
              <a:off x="1231862" y="3688751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400" b="1" dirty="0"/>
                <a:t>VM</a:t>
              </a:r>
              <a:endParaRPr lang="ko-KR" altLang="en-US" sz="1400" b="1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D490C4A-8212-4599-9014-75E033C2014B}"/>
                </a:ext>
              </a:extLst>
            </p:cNvPr>
            <p:cNvSpPr/>
            <p:nvPr/>
          </p:nvSpPr>
          <p:spPr>
            <a:xfrm>
              <a:off x="2308590" y="3688751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algn="ctr"/>
              <a:r>
                <a:rPr lang="en-US" altLang="ko-KR" sz="1400" b="1" dirty="0">
                  <a:solidFill>
                    <a:prstClr val="white"/>
                  </a:solidFill>
                </a:rPr>
                <a:t>VM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138E3D9-596A-4746-A976-BB9117E43BF8}"/>
                </a:ext>
              </a:extLst>
            </p:cNvPr>
            <p:cNvSpPr/>
            <p:nvPr/>
          </p:nvSpPr>
          <p:spPr>
            <a:xfrm>
              <a:off x="155134" y="4204444"/>
              <a:ext cx="3116317" cy="3152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Hypervisor</a:t>
              </a:r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6738967-A6AE-42DB-B358-845CE48CC7D9}"/>
                </a:ext>
              </a:extLst>
            </p:cNvPr>
            <p:cNvSpPr/>
            <p:nvPr/>
          </p:nvSpPr>
          <p:spPr>
            <a:xfrm>
              <a:off x="155134" y="4605470"/>
              <a:ext cx="3116317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Hardware</a:t>
              </a:r>
              <a:endPara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0536586-CA08-4092-8F79-3ED4EAEB80B2}"/>
              </a:ext>
            </a:extLst>
          </p:cNvPr>
          <p:cNvGrpSpPr/>
          <p:nvPr/>
        </p:nvGrpSpPr>
        <p:grpSpPr>
          <a:xfrm>
            <a:off x="8458225" y="2350466"/>
            <a:ext cx="3598718" cy="3505201"/>
            <a:chOff x="298828" y="2350467"/>
            <a:chExt cx="3598718" cy="350520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927D02E-F31E-4168-BBBD-CEE3A16273FE}"/>
                </a:ext>
              </a:extLst>
            </p:cNvPr>
            <p:cNvSpPr/>
            <p:nvPr/>
          </p:nvSpPr>
          <p:spPr>
            <a:xfrm>
              <a:off x="298828" y="2350467"/>
              <a:ext cx="3598718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C870DBD-0A2E-4FDA-9C47-7664312631C6}"/>
                </a:ext>
              </a:extLst>
            </p:cNvPr>
            <p:cNvSpPr/>
            <p:nvPr/>
          </p:nvSpPr>
          <p:spPr>
            <a:xfrm>
              <a:off x="298828" y="5455558"/>
              <a:ext cx="3591785" cy="400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Docker (</a:t>
              </a:r>
              <a:r>
                <a:rPr lang="ko-KR" altLang="en-US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컨테이너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47DA68F-722F-4F6F-BE70-AAFD8473B8EB}"/>
              </a:ext>
            </a:extLst>
          </p:cNvPr>
          <p:cNvSpPr/>
          <p:nvPr/>
        </p:nvSpPr>
        <p:spPr>
          <a:xfrm>
            <a:off x="8627416" y="2912950"/>
            <a:ext cx="1008734" cy="11251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テキスト ボックス 3">
            <a:extLst>
              <a:ext uri="{FF2B5EF4-FFF2-40B4-BE49-F238E27FC236}">
                <a16:creationId xmlns:a16="http://schemas.microsoft.com/office/drawing/2014/main" id="{4F1F9571-6BC5-4310-AA3E-0E9A2A7AAD38}"/>
              </a:ext>
            </a:extLst>
          </p:cNvPr>
          <p:cNvSpPr txBox="1"/>
          <p:nvPr/>
        </p:nvSpPr>
        <p:spPr>
          <a:xfrm>
            <a:off x="8170244" y="1010974"/>
            <a:ext cx="402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“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같은 서버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(application)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여러 개로 돌리고 싶다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”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B08E2AC-2370-49FB-A56B-81DD87162520}"/>
              </a:ext>
            </a:extLst>
          </p:cNvPr>
          <p:cNvGrpSpPr/>
          <p:nvPr/>
        </p:nvGrpSpPr>
        <p:grpSpPr>
          <a:xfrm>
            <a:off x="4496211" y="2565517"/>
            <a:ext cx="3129754" cy="2738515"/>
            <a:chOff x="4496211" y="2565517"/>
            <a:chExt cx="3129754" cy="273851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42DA49A-45F9-4C06-8440-614D913BFADC}"/>
                </a:ext>
              </a:extLst>
            </p:cNvPr>
            <p:cNvGrpSpPr/>
            <p:nvPr/>
          </p:nvGrpSpPr>
          <p:grpSpPr>
            <a:xfrm>
              <a:off x="4496211" y="2565517"/>
              <a:ext cx="3129754" cy="2738515"/>
              <a:chOff x="155132" y="2267065"/>
              <a:chExt cx="3129754" cy="2738515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464557E9-45E2-4773-8DFD-5B3FF3D5AFE2}"/>
                  </a:ext>
                </a:extLst>
              </p:cNvPr>
              <p:cNvSpPr/>
              <p:nvPr/>
            </p:nvSpPr>
            <p:spPr>
              <a:xfrm>
                <a:off x="155135" y="2274354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200" b="1" dirty="0"/>
                  <a:t>Application</a:t>
                </a:r>
                <a:endParaRPr lang="ko-KR" altLang="en-US" sz="1100" b="1" dirty="0"/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99A53920-530C-448E-96D7-D2F9D4DCAB7E}"/>
                  </a:ext>
                </a:extLst>
              </p:cNvPr>
              <p:cNvSpPr/>
              <p:nvPr/>
            </p:nvSpPr>
            <p:spPr>
              <a:xfrm>
                <a:off x="1255048" y="2276997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200" b="1" dirty="0">
                    <a:solidFill>
                      <a:prstClr val="white"/>
                    </a:solidFill>
                  </a:rPr>
                  <a:t>Application</a:t>
                </a:r>
                <a:endParaRPr lang="ko-KR" altLang="en-US" dirty="0"/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39FCBA31-9D84-44B5-8B01-9F5F8EFCBC20}"/>
                  </a:ext>
                </a:extLst>
              </p:cNvPr>
              <p:cNvSpPr/>
              <p:nvPr/>
            </p:nvSpPr>
            <p:spPr>
              <a:xfrm>
                <a:off x="2322025" y="2267065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200" b="1" dirty="0">
                    <a:solidFill>
                      <a:prstClr val="white"/>
                    </a:solidFill>
                  </a:rPr>
                  <a:t>Application</a:t>
                </a:r>
                <a:endParaRPr lang="ko-KR" altLang="en-US" dirty="0"/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066114B6-318A-45DF-822A-B4EE0BEEF410}"/>
                  </a:ext>
                </a:extLst>
              </p:cNvPr>
              <p:cNvSpPr/>
              <p:nvPr/>
            </p:nvSpPr>
            <p:spPr>
              <a:xfrm>
                <a:off x="155135" y="2776969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200" b="1" dirty="0"/>
                  <a:t>Guest OS</a:t>
                </a:r>
                <a:endParaRPr lang="ko-KR" altLang="en-US" sz="1200" b="1" dirty="0"/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D918F495-B01C-44E9-A691-3F7ECBAFFC1B}"/>
                  </a:ext>
                </a:extLst>
              </p:cNvPr>
              <p:cNvSpPr/>
              <p:nvPr/>
            </p:nvSpPr>
            <p:spPr>
              <a:xfrm>
                <a:off x="1255048" y="2794383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lvl="0" algn="ctr"/>
                <a:r>
                  <a:rPr lang="en-US" altLang="ko-KR" sz="1200" b="1" dirty="0">
                    <a:solidFill>
                      <a:prstClr val="white"/>
                    </a:solidFill>
                  </a:rPr>
                  <a:t>Guest OS</a:t>
                </a:r>
                <a:endParaRPr lang="ko-KR" altLang="en-US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FD12B39B-1D3A-4D1D-A0F4-2DB9FAD4846D}"/>
                  </a:ext>
                </a:extLst>
              </p:cNvPr>
              <p:cNvSpPr/>
              <p:nvPr/>
            </p:nvSpPr>
            <p:spPr>
              <a:xfrm>
                <a:off x="2314321" y="2786739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lvl="0" algn="ctr"/>
                <a:r>
                  <a:rPr lang="en-US" altLang="ko-KR" sz="1200" b="1" dirty="0">
                    <a:solidFill>
                      <a:prstClr val="white"/>
                    </a:solidFill>
                  </a:rPr>
                  <a:t>Guest OS</a:t>
                </a:r>
                <a:endParaRPr lang="ko-KR" altLang="en-US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D4B865DB-9B76-4722-A02F-D14E1FAC748C}"/>
                  </a:ext>
                </a:extLst>
              </p:cNvPr>
              <p:cNvSpPr/>
              <p:nvPr/>
            </p:nvSpPr>
            <p:spPr>
              <a:xfrm>
                <a:off x="158601" y="3302378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400" b="1" dirty="0"/>
                  <a:t>VM</a:t>
                </a:r>
                <a:endParaRPr lang="ko-KR" altLang="en-US" b="1" dirty="0"/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F4B891F4-F25B-4494-BB1E-20A47CCF29E9}"/>
                  </a:ext>
                </a:extLst>
              </p:cNvPr>
              <p:cNvSpPr/>
              <p:nvPr/>
            </p:nvSpPr>
            <p:spPr>
              <a:xfrm>
                <a:off x="1261898" y="3311768"/>
                <a:ext cx="956011" cy="3875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400" b="1" dirty="0">
                    <a:solidFill>
                      <a:prstClr val="white"/>
                    </a:solidFill>
                  </a:rPr>
                  <a:t>VM</a:t>
                </a:r>
                <a:endParaRPr lang="ko-KR" altLang="en-US" b="1" dirty="0"/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CC49EF17-C702-48F0-8F8E-6DA55A7DBFE0}"/>
                  </a:ext>
                </a:extLst>
              </p:cNvPr>
              <p:cNvSpPr/>
              <p:nvPr/>
            </p:nvSpPr>
            <p:spPr>
              <a:xfrm>
                <a:off x="2314321" y="3299225"/>
                <a:ext cx="970565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400" b="1" dirty="0">
                    <a:solidFill>
                      <a:prstClr val="white"/>
                    </a:solidFill>
                  </a:rPr>
                  <a:t>VM</a:t>
                </a:r>
                <a:endParaRPr lang="ko-KR" altLang="en-US" b="1" dirty="0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926DD714-3C5C-4A35-B50B-892F7D22633B}"/>
                  </a:ext>
                </a:extLst>
              </p:cNvPr>
              <p:cNvSpPr/>
              <p:nvPr/>
            </p:nvSpPr>
            <p:spPr>
              <a:xfrm>
                <a:off x="155132" y="4229579"/>
                <a:ext cx="3116317" cy="3163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Host OS</a:t>
                </a:r>
                <a:endParaRPr lang="ko-KR" altLang="en-US" dirty="0"/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415CA4BB-52DE-4816-AA28-C4BCEBB2EC48}"/>
                  </a:ext>
                </a:extLst>
              </p:cNvPr>
              <p:cNvSpPr/>
              <p:nvPr/>
            </p:nvSpPr>
            <p:spPr>
              <a:xfrm>
                <a:off x="155132" y="4605470"/>
                <a:ext cx="3116317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Hardware</a:t>
                </a:r>
                <a:endPara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684EA86F-EDCF-41A8-AE7A-446A231ABDC4}"/>
                </a:ext>
              </a:extLst>
            </p:cNvPr>
            <p:cNvSpPr/>
            <p:nvPr/>
          </p:nvSpPr>
          <p:spPr>
            <a:xfrm>
              <a:off x="4496211" y="4131578"/>
              <a:ext cx="3116317" cy="3163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Hypervisor</a:t>
              </a:r>
              <a:endParaRPr lang="ko-KR" altLang="en-US" dirty="0"/>
            </a:p>
          </p:txBody>
        </p:sp>
      </p:grpSp>
      <p:sp>
        <p:nvSpPr>
          <p:cNvPr id="103" name="テキスト ボックス 3">
            <a:extLst>
              <a:ext uri="{FF2B5EF4-FFF2-40B4-BE49-F238E27FC236}">
                <a16:creationId xmlns:a16="http://schemas.microsoft.com/office/drawing/2014/main" id="{55C6696B-A542-4634-8658-138D2B1736B7}"/>
              </a:ext>
            </a:extLst>
          </p:cNvPr>
          <p:cNvSpPr txBox="1"/>
          <p:nvPr/>
        </p:nvSpPr>
        <p:spPr>
          <a:xfrm>
            <a:off x="1150620" y="6421776"/>
            <a:ext cx="8983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“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(container)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기술은 적은 비용으로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Host OS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상에서 프로세스 처럼 격리된 공간을 만들 수 있다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.”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B69BF84-EE49-4E35-B4A7-BC5066544B64}"/>
              </a:ext>
            </a:extLst>
          </p:cNvPr>
          <p:cNvGrpSpPr/>
          <p:nvPr/>
        </p:nvGrpSpPr>
        <p:grpSpPr>
          <a:xfrm>
            <a:off x="8627416" y="2912950"/>
            <a:ext cx="3257916" cy="2391082"/>
            <a:chOff x="8627416" y="2912950"/>
            <a:chExt cx="3257916" cy="2391082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96DB49E-008E-4342-99E2-6D5BC4A6DDD0}"/>
                </a:ext>
              </a:extLst>
            </p:cNvPr>
            <p:cNvGrpSpPr/>
            <p:nvPr/>
          </p:nvGrpSpPr>
          <p:grpSpPr>
            <a:xfrm>
              <a:off x="8627416" y="2912950"/>
              <a:ext cx="3257916" cy="2391082"/>
              <a:chOff x="8627416" y="2912950"/>
              <a:chExt cx="3257916" cy="239108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74E077FC-0947-41E0-825E-A5384F7F6C4C}"/>
                  </a:ext>
                </a:extLst>
              </p:cNvPr>
              <p:cNvGrpSpPr/>
              <p:nvPr/>
            </p:nvGrpSpPr>
            <p:grpSpPr>
              <a:xfrm>
                <a:off x="8627416" y="2912950"/>
                <a:ext cx="3257916" cy="2391082"/>
                <a:chOff x="8634564" y="2912950"/>
                <a:chExt cx="3257916" cy="2391082"/>
              </a:xfrm>
            </p:grpSpPr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E831FE58-A4E4-4291-8B15-C50AB3C69BE2}"/>
                    </a:ext>
                  </a:extLst>
                </p:cNvPr>
                <p:cNvSpPr/>
                <p:nvPr/>
              </p:nvSpPr>
              <p:spPr>
                <a:xfrm>
                  <a:off x="10810077" y="2920446"/>
                  <a:ext cx="1082403" cy="111017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C883256C-9EB6-4623-A863-AD833E27C59A}"/>
                    </a:ext>
                  </a:extLst>
                </p:cNvPr>
                <p:cNvSpPr/>
                <p:nvPr/>
              </p:nvSpPr>
              <p:spPr>
                <a:xfrm>
                  <a:off x="9732764" y="2912950"/>
                  <a:ext cx="1017488" cy="111017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E0B838A2-9C45-46CA-992F-A2CFB6EC8B49}"/>
                    </a:ext>
                  </a:extLst>
                </p:cNvPr>
                <p:cNvGrpSpPr/>
                <p:nvPr/>
              </p:nvGrpSpPr>
              <p:grpSpPr>
                <a:xfrm>
                  <a:off x="8634564" y="3125942"/>
                  <a:ext cx="3247369" cy="2178090"/>
                  <a:chOff x="8634564" y="3125942"/>
                  <a:chExt cx="3247369" cy="2178090"/>
                </a:xfrm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CBC1D40-4E39-4E3F-A88F-35DA670FB75B}"/>
                      </a:ext>
                    </a:extLst>
                  </p:cNvPr>
                  <p:cNvGrpSpPr/>
                  <p:nvPr/>
                </p:nvGrpSpPr>
                <p:grpSpPr>
                  <a:xfrm>
                    <a:off x="8634564" y="3125942"/>
                    <a:ext cx="3247369" cy="2178090"/>
                    <a:chOff x="93740" y="2827490"/>
                    <a:chExt cx="3247369" cy="2178090"/>
                  </a:xfrm>
                </p:grpSpPr>
                <p:sp>
                  <p:nvSpPr>
                    <p:cNvPr id="89" name="사각형: 둥근 모서리 88">
                      <a:extLst>
                        <a:ext uri="{FF2B5EF4-FFF2-40B4-BE49-F238E27FC236}">
                          <a16:creationId xmlns:a16="http://schemas.microsoft.com/office/drawing/2014/main" id="{D446C480-BF8E-4047-AE1E-9CE450032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41" y="4224969"/>
                      <a:ext cx="3247368" cy="274225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latin typeface="+mn-ea"/>
                        </a:rPr>
                        <a:t>Host OS</a:t>
                      </a:r>
                      <a:endParaRPr lang="ko-KR" altLang="en-US" sz="1600" dirty="0">
                        <a:latin typeface="+mn-ea"/>
                      </a:endParaRPr>
                    </a:p>
                  </p:txBody>
                </p:sp>
                <p:sp>
                  <p:nvSpPr>
                    <p:cNvPr id="90" name="사각형: 둥근 모서리 89">
                      <a:extLst>
                        <a:ext uri="{FF2B5EF4-FFF2-40B4-BE49-F238E27FC236}">
                          <a16:creationId xmlns:a16="http://schemas.microsoft.com/office/drawing/2014/main" id="{3632E26B-E44A-4E65-9EF8-7B38492004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40" y="4605470"/>
                      <a:ext cx="3247368" cy="400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Hardware</a:t>
                      </a:r>
                      <a:endParaRPr lang="ko-KR" altLang="en-US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p:txBody>
                </p:sp>
                <p:sp>
                  <p:nvSpPr>
                    <p:cNvPr id="84" name="사각형: 둥근 모서리 83">
                      <a:extLst>
                        <a:ext uri="{FF2B5EF4-FFF2-40B4-BE49-F238E27FC236}">
                          <a16:creationId xmlns:a16="http://schemas.microsoft.com/office/drawing/2014/main" id="{280C0092-A0C0-4A9F-A2F7-90D84E500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228" y="3286012"/>
                      <a:ext cx="905303" cy="400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prstClr val="white"/>
                          </a:solidFill>
                        </a:rPr>
                        <a:t>Bins/Libs</a:t>
                      </a:r>
                      <a:endParaRPr lang="ko-KR" altLang="en-US" b="1" dirty="0"/>
                    </a:p>
                  </p:txBody>
                </p:sp>
                <p:sp>
                  <p:nvSpPr>
                    <p:cNvPr id="82" name="사각형: 둥근 모서리 81">
                      <a:extLst>
                        <a:ext uri="{FF2B5EF4-FFF2-40B4-BE49-F238E27FC236}">
                          <a16:creationId xmlns:a16="http://schemas.microsoft.com/office/drawing/2014/main" id="{B7B9A93A-50CB-4E34-8763-77CA678C8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802" y="2827490"/>
                      <a:ext cx="905303" cy="400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prstClr val="white"/>
                          </a:solidFill>
                        </a:rPr>
                        <a:t>Application</a:t>
                      </a:r>
                      <a:endParaRPr lang="ko-KR" altLang="en-US" sz="1600" dirty="0"/>
                    </a:p>
                  </p:txBody>
                </p:sp>
              </p:grpSp>
              <p:sp>
                <p:nvSpPr>
                  <p:cNvPr id="96" name="사각형: 둥근 모서리 95">
                    <a:extLst>
                      <a:ext uri="{FF2B5EF4-FFF2-40B4-BE49-F238E27FC236}">
                        <a16:creationId xmlns:a16="http://schemas.microsoft.com/office/drawing/2014/main" id="{4AFA7D43-72E4-4489-AF35-151A904DAA63}"/>
                      </a:ext>
                    </a:extLst>
                  </p:cNvPr>
                  <p:cNvSpPr/>
                  <p:nvPr/>
                </p:nvSpPr>
                <p:spPr>
                  <a:xfrm>
                    <a:off x="8634564" y="4127128"/>
                    <a:ext cx="3247369" cy="320802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Docker Engine</a:t>
                    </a:r>
                    <a:endParaRPr lang="ko-KR" altLang="en-US" sz="16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</p:grpSp>
          </p:grpSp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067C44DF-6A07-4119-BAF7-1297269826D1}"/>
                  </a:ext>
                </a:extLst>
              </p:cNvPr>
              <p:cNvSpPr/>
              <p:nvPr/>
            </p:nvSpPr>
            <p:spPr>
              <a:xfrm>
                <a:off x="8679132" y="3604596"/>
                <a:ext cx="905303" cy="3891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400" b="1" dirty="0">
                    <a:solidFill>
                      <a:prstClr val="white"/>
                    </a:solidFill>
                  </a:rPr>
                  <a:t>Bins/Libs</a:t>
                </a:r>
                <a:endParaRPr lang="ko-KR" altLang="en-US" b="1" dirty="0"/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BAEE46A1-2DF3-49D7-AD28-BDDC397B0288}"/>
                  </a:ext>
                </a:extLst>
              </p:cNvPr>
              <p:cNvSpPr/>
              <p:nvPr/>
            </p:nvSpPr>
            <p:spPr>
              <a:xfrm>
                <a:off x="9790336" y="3119286"/>
                <a:ext cx="905303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100" b="1" dirty="0">
                    <a:solidFill>
                      <a:prstClr val="white"/>
                    </a:solidFill>
                  </a:rPr>
                  <a:t>Application</a:t>
                </a:r>
                <a:endParaRPr lang="ko-KR" altLang="en-US" sz="1600" dirty="0"/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57EC6B95-8AEA-4B37-9FD6-FFA4B33C6FEC}"/>
                  </a:ext>
                </a:extLst>
              </p:cNvPr>
              <p:cNvSpPr/>
              <p:nvPr/>
            </p:nvSpPr>
            <p:spPr>
              <a:xfrm>
                <a:off x="8675145" y="3119286"/>
                <a:ext cx="905303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100" b="1" dirty="0">
                    <a:solidFill>
                      <a:prstClr val="white"/>
                    </a:solidFill>
                  </a:rPr>
                  <a:t>Application</a:t>
                </a:r>
                <a:endParaRPr lang="ko-KR" altLang="en-US" sz="1600" dirty="0"/>
              </a:p>
            </p:txBody>
          </p:sp>
        </p:grp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D893B31C-08E2-4543-8C1C-5B0C7B010702}"/>
                </a:ext>
              </a:extLst>
            </p:cNvPr>
            <p:cNvSpPr/>
            <p:nvPr/>
          </p:nvSpPr>
          <p:spPr>
            <a:xfrm>
              <a:off x="10891478" y="3584464"/>
              <a:ext cx="905303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400" b="1" dirty="0">
                  <a:solidFill>
                    <a:prstClr val="white"/>
                  </a:solidFill>
                </a:rPr>
                <a:t>Bins/Libs</a:t>
              </a:r>
              <a:endParaRPr lang="ko-KR" altLang="en-US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0F0CDB7-4893-4382-9774-11B42B2969A9}"/>
              </a:ext>
            </a:extLst>
          </p:cNvPr>
          <p:cNvGrpSpPr/>
          <p:nvPr/>
        </p:nvGrpSpPr>
        <p:grpSpPr>
          <a:xfrm>
            <a:off x="10743104" y="2344500"/>
            <a:ext cx="1327667" cy="307777"/>
            <a:chOff x="10388604" y="2404997"/>
            <a:chExt cx="2257192" cy="307777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D7499DE-1CA9-426D-8C2E-30B7506AC735}"/>
                </a:ext>
              </a:extLst>
            </p:cNvPr>
            <p:cNvSpPr/>
            <p:nvPr/>
          </p:nvSpPr>
          <p:spPr>
            <a:xfrm>
              <a:off x="10388604" y="2455341"/>
              <a:ext cx="400312" cy="22907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67C2069-88C2-421D-9EB4-89ECDEB391E7}"/>
                </a:ext>
              </a:extLst>
            </p:cNvPr>
            <p:cNvSpPr txBox="1"/>
            <p:nvPr/>
          </p:nvSpPr>
          <p:spPr>
            <a:xfrm>
              <a:off x="10765405" y="2404997"/>
              <a:ext cx="1880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: </a:t>
              </a:r>
              <a:r>
                <a:rPr lang="en-US" altLang="ko-KR" sz="1400" b="1" dirty="0"/>
                <a:t>container</a:t>
              </a:r>
              <a:endParaRPr lang="ko-KR" altLang="en-US" sz="1400" b="1" dirty="0"/>
            </a:p>
          </p:txBody>
        </p:sp>
      </p:grpSp>
      <p:sp>
        <p:nvSpPr>
          <p:cNvPr id="80" name="テキスト ボックス 3">
            <a:extLst>
              <a:ext uri="{FF2B5EF4-FFF2-40B4-BE49-F238E27FC236}">
                <a16:creationId xmlns:a16="http://schemas.microsoft.com/office/drawing/2014/main" id="{8FA1D28B-4D85-49F0-884D-CD2F24119FDF}"/>
              </a:ext>
            </a:extLst>
          </p:cNvPr>
          <p:cNvSpPr txBox="1"/>
          <p:nvPr/>
        </p:nvSpPr>
        <p:spPr>
          <a:xfrm>
            <a:off x="8123721" y="1330658"/>
            <a:ext cx="402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“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하나의 자원을 쪼개서 효율적으로 쓰고 싶다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730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383D39-A49C-48CB-8AF1-C1B4BE40443C}"/>
              </a:ext>
            </a:extLst>
          </p:cNvPr>
          <p:cNvGrpSpPr/>
          <p:nvPr/>
        </p:nvGrpSpPr>
        <p:grpSpPr>
          <a:xfrm>
            <a:off x="151356" y="988035"/>
            <a:ext cx="7890623" cy="646331"/>
            <a:chOff x="4137383" y="979590"/>
            <a:chExt cx="4735726" cy="1202192"/>
          </a:xfrm>
        </p:grpSpPr>
        <p:sp>
          <p:nvSpPr>
            <p:cNvPr id="22" name="テキスト ボックス 3">
              <a:extLst>
                <a:ext uri="{FF2B5EF4-FFF2-40B4-BE49-F238E27FC236}">
                  <a16:creationId xmlns:a16="http://schemas.microsoft.com/office/drawing/2014/main" id="{E6B2BB0F-CD0A-4D07-B646-2C57B0FECAA0}"/>
                </a:ext>
              </a:extLst>
            </p:cNvPr>
            <p:cNvSpPr txBox="1"/>
            <p:nvPr/>
          </p:nvSpPr>
          <p:spPr>
            <a:xfrm>
              <a:off x="4241198" y="1059078"/>
              <a:ext cx="4366174" cy="973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Container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Service [ECS -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fargate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]</a:t>
              </a:r>
            </a:p>
          </p:txBody>
        </p:sp>
        <p:sp>
          <p:nvSpPr>
            <p:cNvPr id="24" name="テキスト ボックス 6">
              <a:extLst>
                <a:ext uri="{FF2B5EF4-FFF2-40B4-BE49-F238E27FC236}">
                  <a16:creationId xmlns:a16="http://schemas.microsoft.com/office/drawing/2014/main" id="{6EFBFFC7-288C-4FE7-B965-EF7AC651DEE9}"/>
                </a:ext>
              </a:extLst>
            </p:cNvPr>
            <p:cNvSpPr txBox="1"/>
            <p:nvPr/>
          </p:nvSpPr>
          <p:spPr>
            <a:xfrm>
              <a:off x="4137383" y="979590"/>
              <a:ext cx="207629" cy="1202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25" name="テキスト ボックス 6">
              <a:extLst>
                <a:ext uri="{FF2B5EF4-FFF2-40B4-BE49-F238E27FC236}">
                  <a16:creationId xmlns:a16="http://schemas.microsoft.com/office/drawing/2014/main" id="{92416123-F931-46BE-A2D2-712ADA94DC6A}"/>
                </a:ext>
              </a:extLst>
            </p:cNvPr>
            <p:cNvSpPr txBox="1"/>
            <p:nvPr/>
          </p:nvSpPr>
          <p:spPr>
            <a:xfrm rot="10800000">
              <a:off x="8538401" y="1047486"/>
              <a:ext cx="33470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1026" name="Picture 2" descr="orchestration에 대한 이미지 검색결과">
            <a:extLst>
              <a:ext uri="{FF2B5EF4-FFF2-40B4-BE49-F238E27FC236}">
                <a16:creationId xmlns:a16="http://schemas.microsoft.com/office/drawing/2014/main" id="{EAB7096D-5A9B-431B-89A0-5110186F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6" y="2939648"/>
            <a:ext cx="3459746" cy="19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3">
            <a:extLst>
              <a:ext uri="{FF2B5EF4-FFF2-40B4-BE49-F238E27FC236}">
                <a16:creationId xmlns:a16="http://schemas.microsoft.com/office/drawing/2014/main" id="{E2CE1F45-4A08-4C10-A078-1B1D262E44CE}"/>
              </a:ext>
            </a:extLst>
          </p:cNvPr>
          <p:cNvSpPr txBox="1"/>
          <p:nvPr/>
        </p:nvSpPr>
        <p:spPr>
          <a:xfrm>
            <a:off x="497306" y="1538933"/>
            <a:ext cx="78927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컨테이너 오케스트레이션 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여러 종류의 컨테이너들을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얼마나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‘, 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어느 정도의 자원으로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’, 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어떻게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’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운용할지 관리하는 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7EF75D-02D8-4FE8-B659-5B317BD73F78}"/>
              </a:ext>
            </a:extLst>
          </p:cNvPr>
          <p:cNvSpPr/>
          <p:nvPr/>
        </p:nvSpPr>
        <p:spPr>
          <a:xfrm>
            <a:off x="0" y="5042118"/>
            <a:ext cx="47805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현재 대표적인 오케스트레이션 툴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플랫폼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</a:t>
            </a:r>
          </a:p>
          <a:p>
            <a:pPr marL="176213" indent="-176213">
              <a:buFontTx/>
              <a:buChar char="-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ECS &amp; ECS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fargate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Kubernetes   [AWS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에서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EKS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로 서비스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] – “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defacto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”</a:t>
            </a:r>
          </a:p>
          <a:p>
            <a:pPr marL="176213" indent="-176213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Docker Swarm</a:t>
            </a:r>
          </a:p>
          <a:p>
            <a:pPr marL="176213" indent="-176213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Apache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Methos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Marathon</a:t>
            </a:r>
          </a:p>
          <a:p>
            <a:pPr marL="176213" indent="-176213">
              <a:buFontTx/>
              <a:buChar char="-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3C541B-560B-4493-87E7-70ACA69D02B0}"/>
              </a:ext>
            </a:extLst>
          </p:cNvPr>
          <p:cNvSpPr/>
          <p:nvPr/>
        </p:nvSpPr>
        <p:spPr>
          <a:xfrm>
            <a:off x="10298989" y="1052857"/>
            <a:ext cx="189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defacto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사실상 표준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85111-BFC2-4888-9F51-64CE0F56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2" y="3155092"/>
            <a:ext cx="6286772" cy="37029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D0CAB6-169A-4B6A-B3D0-E234BFFD1AC4}"/>
              </a:ext>
            </a:extLst>
          </p:cNvPr>
          <p:cNvSpPr/>
          <p:nvPr/>
        </p:nvSpPr>
        <p:spPr>
          <a:xfrm>
            <a:off x="7484293" y="2785760"/>
            <a:ext cx="319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 ECS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ECS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fargate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의 차이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6B37B7-20FB-4CB5-ABCD-55677B404785}"/>
              </a:ext>
            </a:extLst>
          </p:cNvPr>
          <p:cNvSpPr/>
          <p:nvPr/>
        </p:nvSpPr>
        <p:spPr>
          <a:xfrm>
            <a:off x="9803100" y="4272441"/>
            <a:ext cx="11201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[serverless]</a:t>
            </a:r>
          </a:p>
        </p:txBody>
      </p:sp>
    </p:spTree>
    <p:extLst>
      <p:ext uri="{BB962C8B-B14F-4D97-AF65-F5344CB8AC3E}">
        <p14:creationId xmlns:p14="http://schemas.microsoft.com/office/powerpoint/2010/main" val="169476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A63826-20C5-4F1B-AD07-9BE6820BC969}"/>
              </a:ext>
            </a:extLst>
          </p:cNvPr>
          <p:cNvGrpSpPr/>
          <p:nvPr/>
        </p:nvGrpSpPr>
        <p:grpSpPr>
          <a:xfrm>
            <a:off x="-56147" y="979875"/>
            <a:ext cx="4965031" cy="566526"/>
            <a:chOff x="4012846" y="964412"/>
            <a:chExt cx="4283148" cy="1053752"/>
          </a:xfrm>
        </p:grpSpPr>
        <p:sp>
          <p:nvSpPr>
            <p:cNvPr id="13" name="テキスト ボックス 3">
              <a:extLst>
                <a:ext uri="{FF2B5EF4-FFF2-40B4-BE49-F238E27FC236}">
                  <a16:creationId xmlns:a16="http://schemas.microsoft.com/office/drawing/2014/main" id="{1472E5AE-7E14-49F5-9FC5-2E7E91F68D42}"/>
                </a:ext>
              </a:extLst>
            </p:cNvPr>
            <p:cNvSpPr txBox="1"/>
            <p:nvPr/>
          </p:nvSpPr>
          <p:spPr>
            <a:xfrm>
              <a:off x="4012846" y="1091116"/>
              <a:ext cx="4283148" cy="92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Load Balancer</a:t>
              </a:r>
            </a:p>
          </p:txBody>
        </p:sp>
        <p:sp>
          <p:nvSpPr>
            <p:cNvPr id="17" name="テキスト ボックス 6">
              <a:extLst>
                <a:ext uri="{FF2B5EF4-FFF2-40B4-BE49-F238E27FC236}">
                  <a16:creationId xmlns:a16="http://schemas.microsoft.com/office/drawing/2014/main" id="{ABC75B13-35F3-48E2-841C-C6B2F6764271}"/>
                </a:ext>
              </a:extLst>
            </p:cNvPr>
            <p:cNvSpPr txBox="1"/>
            <p:nvPr/>
          </p:nvSpPr>
          <p:spPr>
            <a:xfrm>
              <a:off x="4171081" y="964412"/>
              <a:ext cx="334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8" name="テキスト ボックス 6">
              <a:extLst>
                <a:ext uri="{FF2B5EF4-FFF2-40B4-BE49-F238E27FC236}">
                  <a16:creationId xmlns:a16="http://schemas.microsoft.com/office/drawing/2014/main" id="{8D8D46E6-A786-4302-AE75-CCB0C0C7EA07}"/>
                </a:ext>
              </a:extLst>
            </p:cNvPr>
            <p:cNvSpPr txBox="1"/>
            <p:nvPr/>
          </p:nvSpPr>
          <p:spPr>
            <a:xfrm rot="10800000">
              <a:off x="7820504" y="1091117"/>
              <a:ext cx="33470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1030" name="Picture 6" descr="aws ELB logo에 대한 이미지 검색결과">
            <a:extLst>
              <a:ext uri="{FF2B5EF4-FFF2-40B4-BE49-F238E27FC236}">
                <a16:creationId xmlns:a16="http://schemas.microsoft.com/office/drawing/2014/main" id="{3107C505-FE45-4D19-8CCE-E49D0753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02" y="1034689"/>
            <a:ext cx="1917019" cy="166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1DF441-EC26-46E9-89B2-290479ACB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0" r="1051" b="-1"/>
          <a:stretch/>
        </p:blipFill>
        <p:spPr>
          <a:xfrm>
            <a:off x="104836" y="3023753"/>
            <a:ext cx="3706777" cy="3361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ECC771-8465-4B7F-A557-E99172498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2044" b="2189"/>
          <a:stretch/>
        </p:blipFill>
        <p:spPr>
          <a:xfrm>
            <a:off x="4242611" y="3023752"/>
            <a:ext cx="3706777" cy="3361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1DE417-CEFC-4CC0-AC60-4C81C09A9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0" r="5185"/>
          <a:stretch/>
        </p:blipFill>
        <p:spPr>
          <a:xfrm>
            <a:off x="8380386" y="3023751"/>
            <a:ext cx="3534633" cy="3361005"/>
          </a:xfrm>
          <a:prstGeom prst="rect">
            <a:avLst/>
          </a:prstGeom>
        </p:spPr>
      </p:pic>
      <p:sp>
        <p:nvSpPr>
          <p:cNvPr id="19" name="テキスト ボックス 3">
            <a:extLst>
              <a:ext uri="{FF2B5EF4-FFF2-40B4-BE49-F238E27FC236}">
                <a16:creationId xmlns:a16="http://schemas.microsoft.com/office/drawing/2014/main" id="{30A9FDF0-960C-44B3-B942-C5B07CFF8C0A}"/>
              </a:ext>
            </a:extLst>
          </p:cNvPr>
          <p:cNvSpPr txBox="1"/>
          <p:nvPr/>
        </p:nvSpPr>
        <p:spPr>
          <a:xfrm>
            <a:off x="946484" y="1536191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서버가 여러 대 존재할 경우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부하를 분산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20" name="テキスト ボックス 3">
            <a:extLst>
              <a:ext uri="{FF2B5EF4-FFF2-40B4-BE49-F238E27FC236}">
                <a16:creationId xmlns:a16="http://schemas.microsoft.com/office/drawing/2014/main" id="{A80FCBCD-1A01-48D5-B154-0CBC3121558F}"/>
              </a:ext>
            </a:extLst>
          </p:cNvPr>
          <p:cNvSpPr txBox="1"/>
          <p:nvPr/>
        </p:nvSpPr>
        <p:spPr>
          <a:xfrm>
            <a:off x="2194724" y="5985587"/>
            <a:ext cx="161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ALB – L7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스위치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21" name="テキスト ボックス 3">
            <a:extLst>
              <a:ext uri="{FF2B5EF4-FFF2-40B4-BE49-F238E27FC236}">
                <a16:creationId xmlns:a16="http://schemas.microsoft.com/office/drawing/2014/main" id="{AE27A785-95A8-406F-98AD-967DD5816334}"/>
              </a:ext>
            </a:extLst>
          </p:cNvPr>
          <p:cNvSpPr txBox="1"/>
          <p:nvPr/>
        </p:nvSpPr>
        <p:spPr>
          <a:xfrm>
            <a:off x="6224862" y="5987469"/>
            <a:ext cx="172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NLB  - L4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스위치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1036" name="Picture 12" descr="red check png에 대한 이미지 검색결과">
            <a:extLst>
              <a:ext uri="{FF2B5EF4-FFF2-40B4-BE49-F238E27FC236}">
                <a16:creationId xmlns:a16="http://schemas.microsoft.com/office/drawing/2014/main" id="{5F29F27B-E759-409D-99C4-A8184A13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426" y="2596192"/>
            <a:ext cx="789384" cy="83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A63826-20C5-4F1B-AD07-9BE6820BC969}"/>
              </a:ext>
            </a:extLst>
          </p:cNvPr>
          <p:cNvGrpSpPr/>
          <p:nvPr/>
        </p:nvGrpSpPr>
        <p:grpSpPr>
          <a:xfrm>
            <a:off x="-56147" y="979875"/>
            <a:ext cx="4965031" cy="566526"/>
            <a:chOff x="4012846" y="964412"/>
            <a:chExt cx="4283148" cy="1053752"/>
          </a:xfrm>
        </p:grpSpPr>
        <p:sp>
          <p:nvSpPr>
            <p:cNvPr id="13" name="テキスト ボックス 3">
              <a:extLst>
                <a:ext uri="{FF2B5EF4-FFF2-40B4-BE49-F238E27FC236}">
                  <a16:creationId xmlns:a16="http://schemas.microsoft.com/office/drawing/2014/main" id="{1472E5AE-7E14-49F5-9FC5-2E7E91F68D42}"/>
                </a:ext>
              </a:extLst>
            </p:cNvPr>
            <p:cNvSpPr txBox="1"/>
            <p:nvPr/>
          </p:nvSpPr>
          <p:spPr>
            <a:xfrm>
              <a:off x="4012846" y="1091116"/>
              <a:ext cx="4283148" cy="92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Load Balancer</a:t>
              </a:r>
            </a:p>
          </p:txBody>
        </p:sp>
        <p:sp>
          <p:nvSpPr>
            <p:cNvPr id="17" name="テキスト ボックス 6">
              <a:extLst>
                <a:ext uri="{FF2B5EF4-FFF2-40B4-BE49-F238E27FC236}">
                  <a16:creationId xmlns:a16="http://schemas.microsoft.com/office/drawing/2014/main" id="{ABC75B13-35F3-48E2-841C-C6B2F6764271}"/>
                </a:ext>
              </a:extLst>
            </p:cNvPr>
            <p:cNvSpPr txBox="1"/>
            <p:nvPr/>
          </p:nvSpPr>
          <p:spPr>
            <a:xfrm>
              <a:off x="4171081" y="964412"/>
              <a:ext cx="334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8" name="テキスト ボックス 6">
              <a:extLst>
                <a:ext uri="{FF2B5EF4-FFF2-40B4-BE49-F238E27FC236}">
                  <a16:creationId xmlns:a16="http://schemas.microsoft.com/office/drawing/2014/main" id="{8D8D46E6-A786-4302-AE75-CCB0C0C7EA07}"/>
                </a:ext>
              </a:extLst>
            </p:cNvPr>
            <p:cNvSpPr txBox="1"/>
            <p:nvPr/>
          </p:nvSpPr>
          <p:spPr>
            <a:xfrm rot="10800000">
              <a:off x="7820504" y="1091117"/>
              <a:ext cx="33470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19" name="テキスト ボックス 3">
            <a:extLst>
              <a:ext uri="{FF2B5EF4-FFF2-40B4-BE49-F238E27FC236}">
                <a16:creationId xmlns:a16="http://schemas.microsoft.com/office/drawing/2014/main" id="{30A9FDF0-960C-44B3-B942-C5B07CFF8C0A}"/>
              </a:ext>
            </a:extLst>
          </p:cNvPr>
          <p:cNvSpPr txBox="1"/>
          <p:nvPr/>
        </p:nvSpPr>
        <p:spPr>
          <a:xfrm>
            <a:off x="946484" y="1536191"/>
            <a:ext cx="249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부하 분산 작동 원리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D144ED-4D33-4B1F-AEAB-7F886FC7879B}"/>
              </a:ext>
            </a:extLst>
          </p:cNvPr>
          <p:cNvGrpSpPr/>
          <p:nvPr/>
        </p:nvGrpSpPr>
        <p:grpSpPr>
          <a:xfrm>
            <a:off x="5486401" y="1344941"/>
            <a:ext cx="6641432" cy="2145048"/>
            <a:chOff x="5486401" y="1344941"/>
            <a:chExt cx="6641432" cy="21450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3A9B011-8FF4-4CAB-A412-BE6C0B7EF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61" r="23856" b="22754"/>
            <a:stretch/>
          </p:blipFill>
          <p:spPr>
            <a:xfrm>
              <a:off x="5486401" y="1344941"/>
              <a:ext cx="6641432" cy="214504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6B03FE0-E184-4399-BDD4-8FE9649B17E2}"/>
                </a:ext>
              </a:extLst>
            </p:cNvPr>
            <p:cNvSpPr/>
            <p:nvPr/>
          </p:nvSpPr>
          <p:spPr>
            <a:xfrm>
              <a:off x="7042483" y="2807369"/>
              <a:ext cx="4507833" cy="621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テキスト ボックス 3">
            <a:extLst>
              <a:ext uri="{FF2B5EF4-FFF2-40B4-BE49-F238E27FC236}">
                <a16:creationId xmlns:a16="http://schemas.microsoft.com/office/drawing/2014/main" id="{DB717853-91D6-4432-8D76-8F332A316BF7}"/>
              </a:ext>
            </a:extLst>
          </p:cNvPr>
          <p:cNvSpPr txBox="1"/>
          <p:nvPr/>
        </p:nvSpPr>
        <p:spPr>
          <a:xfrm>
            <a:off x="-1" y="2105685"/>
            <a:ext cx="55666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라운드 로빈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특별한 우선 순위 없이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주기적으로 다른 서버들에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부하 분산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최소 미해결 요청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(least outstanding request)</a:t>
            </a: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현재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pending(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보류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), unfinished(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미완료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인 요청 수가 제일 작은 서버에 연결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고정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(sticky session)</a:t>
            </a: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사용자가 특정 서버에 접속하였을 경우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해당 사용자는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로드벨런싱과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무관하게 해당 서버로만 접속 시킨다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</a:t>
            </a:r>
          </a:p>
        </p:txBody>
      </p:sp>
      <p:pic>
        <p:nvPicPr>
          <p:cNvPr id="7" name="그림 6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ED894051-F700-4106-BDF9-5D39C7DCB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7" t="4960" r="-30" b="71878"/>
          <a:stretch/>
        </p:blipFill>
        <p:spPr>
          <a:xfrm>
            <a:off x="6144126" y="5350042"/>
            <a:ext cx="6047875" cy="1507958"/>
          </a:xfrm>
          <a:prstGeom prst="rect">
            <a:avLst/>
          </a:prstGeom>
        </p:spPr>
      </p:pic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809CD764-5069-44D0-8669-12B8152F8A2D}"/>
              </a:ext>
            </a:extLst>
          </p:cNvPr>
          <p:cNvSpPr txBox="1"/>
          <p:nvPr/>
        </p:nvSpPr>
        <p:spPr>
          <a:xfrm>
            <a:off x="6144126" y="4888944"/>
            <a:ext cx="5983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Tip)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ALB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(L7-switch)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는 쿠키를 통해 사용자 접속상황을 판단한다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704942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1220</Words>
  <Application>Microsoft Office PowerPoint</Application>
  <PresentationFormat>와이드스크린</PresentationFormat>
  <Paragraphs>351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</vt:lpstr>
      <vt:lpstr>맑은 고딕</vt:lpstr>
      <vt:lpstr>12롯데마트드림Bold</vt:lpstr>
      <vt:lpstr>12롯데마트행복Medium</vt:lpstr>
      <vt:lpstr>나눔손글씨 붓</vt:lpstr>
      <vt:lpstr>나눔손글씨 펜</vt:lpstr>
      <vt:lpstr>12롯데마트드림Medium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설 동민</cp:lastModifiedBy>
  <cp:revision>551</cp:revision>
  <dcterms:created xsi:type="dcterms:W3CDTF">2019-10-14T04:15:44Z</dcterms:created>
  <dcterms:modified xsi:type="dcterms:W3CDTF">2019-12-19T19:42:38Z</dcterms:modified>
</cp:coreProperties>
</file>